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7" r:id="rId2"/>
    <p:sldId id="273" r:id="rId3"/>
    <p:sldId id="279" r:id="rId4"/>
    <p:sldId id="278" r:id="rId5"/>
    <p:sldId id="280" r:id="rId6"/>
    <p:sldId id="274" r:id="rId7"/>
    <p:sldId id="258" r:id="rId8"/>
    <p:sldId id="259" r:id="rId9"/>
    <p:sldId id="265" r:id="rId10"/>
    <p:sldId id="266" r:id="rId11"/>
    <p:sldId id="267" r:id="rId12"/>
    <p:sldId id="268" r:id="rId13"/>
    <p:sldId id="275" r:id="rId14"/>
    <p:sldId id="276" r:id="rId15"/>
    <p:sldId id="286" r:id="rId16"/>
    <p:sldId id="260" r:id="rId17"/>
    <p:sldId id="261" r:id="rId18"/>
    <p:sldId id="262" r:id="rId19"/>
    <p:sldId id="272" r:id="rId20"/>
  </p:sldIdLst>
  <p:sldSz cx="9144000" cy="6858000" type="screen4x3"/>
  <p:notesSz cx="7099300" cy="1023461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FF"/>
    <a:srgbClr val="660066"/>
    <a:srgbClr val="33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223" autoAdjust="0"/>
    <p:restoredTop sz="90929"/>
  </p:normalViewPr>
  <p:slideViewPr>
    <p:cSldViewPr>
      <p:cViewPr varScale="1">
        <p:scale>
          <a:sx n="122" d="100"/>
          <a:sy n="122" d="100"/>
        </p:scale>
        <p:origin x="-8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defRPr sz="1200"/>
            </a:lvl1pPr>
          </a:lstStyle>
          <a:p>
            <a:pPr>
              <a:defRPr/>
            </a:pPr>
            <a:endParaRPr lang="en-GB"/>
          </a:p>
        </p:txBody>
      </p:sp>
      <p:sp>
        <p:nvSpPr>
          <p:cNvPr id="4099" name="Rectangle 3"/>
          <p:cNvSpPr>
            <a:spLocks noGrp="1" noChangeArrowheads="1"/>
          </p:cNvSpPr>
          <p:nvPr>
            <p:ph type="dt" sz="quarter" idx="1"/>
          </p:nvPr>
        </p:nvSpPr>
        <p:spPr bwMode="auto">
          <a:xfrm>
            <a:off x="4022163" y="0"/>
            <a:ext cx="3077137" cy="512304"/>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defRPr sz="1200"/>
            </a:lvl1pPr>
          </a:lstStyle>
          <a:p>
            <a:pPr>
              <a:defRPr/>
            </a:pPr>
            <a:endParaRPr lang="en-GB"/>
          </a:p>
        </p:txBody>
      </p:sp>
      <p:sp>
        <p:nvSpPr>
          <p:cNvPr id="4100" name="Rectangle 4"/>
          <p:cNvSpPr>
            <a:spLocks noGrp="1" noChangeArrowheads="1"/>
          </p:cNvSpPr>
          <p:nvPr>
            <p:ph type="ftr" sz="quarter" idx="2"/>
          </p:nvPr>
        </p:nvSpPr>
        <p:spPr bwMode="auto">
          <a:xfrm>
            <a:off x="0" y="9722309"/>
            <a:ext cx="3077137" cy="512304"/>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defRPr sz="1200"/>
            </a:lvl1pPr>
          </a:lstStyle>
          <a:p>
            <a:pPr>
              <a:defRPr/>
            </a:pPr>
            <a:endParaRPr lang="en-GB"/>
          </a:p>
        </p:txBody>
      </p:sp>
      <p:sp>
        <p:nvSpPr>
          <p:cNvPr id="4101" name="Rectangle 5"/>
          <p:cNvSpPr>
            <a:spLocks noGrp="1" noChangeArrowheads="1"/>
          </p:cNvSpPr>
          <p:nvPr>
            <p:ph type="sldNum" sz="quarter" idx="3"/>
          </p:nvPr>
        </p:nvSpPr>
        <p:spPr bwMode="auto">
          <a:xfrm>
            <a:off x="4022163" y="9722309"/>
            <a:ext cx="3077137" cy="512304"/>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defRPr sz="1200"/>
            </a:lvl1pPr>
          </a:lstStyle>
          <a:p>
            <a:pPr>
              <a:defRPr/>
            </a:pPr>
            <a:fld id="{4C98B952-2D15-4D1E-9B4F-1C8777882D79}"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F1B4119-D15B-4A44-B3D7-1E6FA6FC7D4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824C08B-5187-4363-BF10-E6EBB6AFA76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63496F-AB64-4478-8900-06CD621D450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B9AB23B-3DD7-4A5F-A441-58D6CCCE2F31}"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18C6994-6E13-41CD-A519-3685E5F7AB0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6AAB6A6-6057-4C07-8F04-E2590FF337F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D5F3ABF-D434-4421-B6C8-AB1476E59D3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F43270B-9CAF-4851-8D96-522BCDD8C11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03B979D-3E6E-4C73-9F79-22ABFE5BEEA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BEE2261-359A-4DC8-B019-D780A0F01FD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7A1DE8C-BB84-43AC-BC68-737FC397494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6A608D1-B93E-4CAC-BA65-4A0BC579188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26"/>
          <p:cNvSpPr txBox="1">
            <a:spLocks noChangeArrowheads="1"/>
          </p:cNvSpPr>
          <p:nvPr/>
        </p:nvSpPr>
        <p:spPr bwMode="auto">
          <a:xfrm>
            <a:off x="571500" y="428625"/>
            <a:ext cx="5484194" cy="461665"/>
          </a:xfrm>
          <a:prstGeom prst="rect">
            <a:avLst/>
          </a:prstGeom>
          <a:solidFill>
            <a:schemeClr val="accent1">
              <a:lumMod val="20000"/>
              <a:lumOff val="80000"/>
            </a:schemeClr>
          </a:solidFill>
          <a:ln w="9525">
            <a:noFill/>
            <a:miter lim="800000"/>
            <a:headEnd/>
            <a:tailEnd/>
          </a:ln>
        </p:spPr>
        <p:txBody>
          <a:bodyPr wrap="none">
            <a:spAutoFit/>
          </a:bodyPr>
          <a:lstStyle/>
          <a:p>
            <a:r>
              <a:rPr lang="de-DE" dirty="0" smtClean="0">
                <a:solidFill>
                  <a:srgbClr val="CC0000"/>
                </a:solidFill>
                <a:latin typeface="Book Antiqua" pitchFamily="18" charset="0"/>
              </a:rPr>
              <a:t>NEW NARROW NUCLEON  N*(1685)</a:t>
            </a:r>
            <a:endParaRPr lang="en-GB" dirty="0">
              <a:solidFill>
                <a:srgbClr val="CC0000"/>
              </a:solidFill>
              <a:latin typeface="Book Antiqua" pitchFamily="18" charset="0"/>
            </a:endParaRPr>
          </a:p>
        </p:txBody>
      </p:sp>
      <p:sp>
        <p:nvSpPr>
          <p:cNvPr id="5123" name="Text Box 1027"/>
          <p:cNvSpPr txBox="1">
            <a:spLocks noChangeArrowheads="1"/>
          </p:cNvSpPr>
          <p:nvPr/>
        </p:nvSpPr>
        <p:spPr bwMode="auto">
          <a:xfrm>
            <a:off x="685800" y="2057400"/>
            <a:ext cx="5541902" cy="2862322"/>
          </a:xfrm>
          <a:prstGeom prst="rect">
            <a:avLst/>
          </a:prstGeom>
          <a:noFill/>
          <a:ln w="9525">
            <a:noFill/>
            <a:miter lim="800000"/>
            <a:headEnd/>
            <a:tailEnd/>
          </a:ln>
        </p:spPr>
        <p:txBody>
          <a:bodyPr wrap="none">
            <a:spAutoFit/>
          </a:bodyPr>
          <a:lstStyle/>
          <a:p>
            <a:pPr>
              <a:buFont typeface="Wingdings" pitchFamily="2" charset="2"/>
              <a:buChar char="Ø"/>
            </a:pPr>
            <a:r>
              <a:rPr lang="de-DE" sz="1800" dirty="0" smtClean="0">
                <a:solidFill>
                  <a:srgbClr val="339933"/>
                </a:solidFill>
              </a:rPr>
              <a:t>Prediction of narrow N*</a:t>
            </a:r>
            <a:endParaRPr lang="de-DE" sz="1800" dirty="0">
              <a:solidFill>
                <a:srgbClr val="339933"/>
              </a:solidFill>
            </a:endParaRPr>
          </a:p>
          <a:p>
            <a:endParaRPr lang="de-DE" sz="1800" dirty="0">
              <a:solidFill>
                <a:srgbClr val="339933"/>
              </a:solidFill>
            </a:endParaRPr>
          </a:p>
          <a:p>
            <a:pPr>
              <a:buFont typeface="Wingdings" pitchFamily="2" charset="2"/>
              <a:buChar char="Ø"/>
            </a:pPr>
            <a:r>
              <a:rPr lang="en-GB" sz="1800" dirty="0" smtClean="0">
                <a:solidFill>
                  <a:srgbClr val="339933"/>
                </a:solidFill>
              </a:rPr>
              <a:t>“Neutron anomaly” in eta </a:t>
            </a:r>
            <a:r>
              <a:rPr lang="en-GB" sz="1800" dirty="0" err="1" smtClean="0">
                <a:solidFill>
                  <a:srgbClr val="339933"/>
                </a:solidFill>
              </a:rPr>
              <a:t>photoproduction</a:t>
            </a:r>
            <a:endParaRPr lang="en-GB" sz="1800" dirty="0">
              <a:solidFill>
                <a:srgbClr val="339933"/>
              </a:solidFill>
            </a:endParaRPr>
          </a:p>
          <a:p>
            <a:endParaRPr lang="en-GB" sz="1800" dirty="0">
              <a:solidFill>
                <a:srgbClr val="339933"/>
              </a:solidFill>
            </a:endParaRPr>
          </a:p>
          <a:p>
            <a:pPr>
              <a:buFont typeface="Wingdings" pitchFamily="2" charset="2"/>
              <a:buChar char="Ø"/>
            </a:pPr>
            <a:r>
              <a:rPr lang="en-GB" sz="1800" dirty="0" smtClean="0">
                <a:solidFill>
                  <a:srgbClr val="339933"/>
                </a:solidFill>
              </a:rPr>
              <a:t>Possible interpretations</a:t>
            </a:r>
          </a:p>
          <a:p>
            <a:endParaRPr lang="en-GB" sz="1800" dirty="0" smtClean="0">
              <a:solidFill>
                <a:srgbClr val="339933"/>
              </a:solidFill>
            </a:endParaRPr>
          </a:p>
          <a:p>
            <a:pPr>
              <a:buFont typeface="Wingdings" pitchFamily="2" charset="2"/>
              <a:buChar char="Ø"/>
            </a:pPr>
            <a:r>
              <a:rPr lang="en-GB" sz="1800" dirty="0" smtClean="0">
                <a:solidFill>
                  <a:srgbClr val="339933"/>
                </a:solidFill>
              </a:rPr>
              <a:t>Evidence for narrow N* (1685) in beam asymmetry for </a:t>
            </a:r>
          </a:p>
          <a:p>
            <a:r>
              <a:rPr lang="en-GB" sz="1800" smtClean="0">
                <a:solidFill>
                  <a:srgbClr val="339933"/>
                </a:solidFill>
              </a:rPr>
              <a:t>   eta </a:t>
            </a:r>
            <a:r>
              <a:rPr lang="en-GB" sz="1800" dirty="0" err="1" smtClean="0">
                <a:solidFill>
                  <a:srgbClr val="339933"/>
                </a:solidFill>
              </a:rPr>
              <a:t>photoproduction</a:t>
            </a:r>
            <a:r>
              <a:rPr lang="en-GB" sz="1800" dirty="0" smtClean="0">
                <a:solidFill>
                  <a:srgbClr val="339933"/>
                </a:solidFill>
              </a:rPr>
              <a:t> on FREE proton   </a:t>
            </a:r>
            <a:endParaRPr lang="en-GB" sz="1800" dirty="0">
              <a:solidFill>
                <a:srgbClr val="339933"/>
              </a:solidFill>
            </a:endParaRPr>
          </a:p>
          <a:p>
            <a:r>
              <a:rPr lang="en-GB" sz="1800" dirty="0">
                <a:solidFill>
                  <a:srgbClr val="339933"/>
                </a:solidFill>
              </a:rPr>
              <a:t> </a:t>
            </a:r>
          </a:p>
          <a:p>
            <a:pPr>
              <a:buFont typeface="Wingdings" pitchFamily="2" charset="2"/>
              <a:buChar char="Ø"/>
            </a:pPr>
            <a:r>
              <a:rPr lang="en-GB" sz="1800" dirty="0">
                <a:solidFill>
                  <a:srgbClr val="339933"/>
                </a:solidFill>
              </a:rPr>
              <a:t>Conclusions and outlook</a:t>
            </a:r>
          </a:p>
        </p:txBody>
      </p:sp>
      <p:sp>
        <p:nvSpPr>
          <p:cNvPr id="6" name="Text Box 3"/>
          <p:cNvSpPr txBox="1">
            <a:spLocks noChangeArrowheads="1"/>
          </p:cNvSpPr>
          <p:nvPr/>
        </p:nvSpPr>
        <p:spPr bwMode="auto">
          <a:xfrm>
            <a:off x="642938" y="4572000"/>
            <a:ext cx="184150" cy="274638"/>
          </a:xfrm>
          <a:prstGeom prst="rect">
            <a:avLst/>
          </a:prstGeom>
          <a:noFill/>
          <a:ln w="9525">
            <a:noFill/>
            <a:miter lim="800000"/>
            <a:headEnd/>
            <a:tailEnd/>
          </a:ln>
        </p:spPr>
        <p:txBody>
          <a:bodyPr wrap="none">
            <a:spAutoFit/>
          </a:bodyPr>
          <a:lstStyle/>
          <a:p>
            <a:endParaRPr lang="de-DE" sz="1200" i="1">
              <a:solidFill>
                <a:srgbClr val="CC0000"/>
              </a:solidFill>
              <a:latin typeface="Arial Unicode MS" pitchFamily="34" charset="-128"/>
            </a:endParaRPr>
          </a:p>
        </p:txBody>
      </p:sp>
      <p:sp>
        <p:nvSpPr>
          <p:cNvPr id="7" name="TextBox 6"/>
          <p:cNvSpPr txBox="1">
            <a:spLocks noChangeArrowheads="1"/>
          </p:cNvSpPr>
          <p:nvPr/>
        </p:nvSpPr>
        <p:spPr bwMode="auto">
          <a:xfrm>
            <a:off x="642938" y="1214438"/>
            <a:ext cx="5936625" cy="369332"/>
          </a:xfrm>
          <a:prstGeom prst="rect">
            <a:avLst/>
          </a:prstGeom>
          <a:noFill/>
          <a:ln w="9525">
            <a:noFill/>
            <a:miter lim="800000"/>
            <a:headEnd/>
            <a:tailEnd/>
          </a:ln>
        </p:spPr>
        <p:txBody>
          <a:bodyPr wrap="none">
            <a:spAutoFit/>
          </a:bodyPr>
          <a:lstStyle/>
          <a:p>
            <a:r>
              <a:rPr lang="de-DE" sz="1800" dirty="0" smtClean="0"/>
              <a:t>M</a:t>
            </a:r>
            <a:r>
              <a:rPr lang="de-DE" sz="1800" dirty="0"/>
              <a:t>. V. </a:t>
            </a:r>
            <a:r>
              <a:rPr lang="de-DE" sz="1800" dirty="0" smtClean="0"/>
              <a:t>Polyakov  (Ruhr University Bochum &amp; Petersburg NPI)</a:t>
            </a:r>
            <a:endParaRPr lang="de-DE" sz="1800" dirty="0"/>
          </a:p>
        </p:txBody>
      </p:sp>
      <p:sp>
        <p:nvSpPr>
          <p:cNvPr id="8" name="Text Box 3"/>
          <p:cNvSpPr txBox="1">
            <a:spLocks noChangeArrowheads="1"/>
          </p:cNvSpPr>
          <p:nvPr/>
        </p:nvSpPr>
        <p:spPr bwMode="auto">
          <a:xfrm>
            <a:off x="4500562" y="4929198"/>
            <a:ext cx="3502754" cy="1569660"/>
          </a:xfrm>
          <a:prstGeom prst="rect">
            <a:avLst/>
          </a:prstGeom>
          <a:solidFill>
            <a:schemeClr val="accent5">
              <a:lumMod val="40000"/>
              <a:lumOff val="60000"/>
            </a:schemeClr>
          </a:solidFill>
          <a:ln w="9525">
            <a:noFill/>
            <a:miter lim="800000"/>
            <a:headEnd/>
            <a:tailEnd/>
          </a:ln>
        </p:spPr>
        <p:txBody>
          <a:bodyPr wrap="square">
            <a:spAutoFit/>
          </a:bodyPr>
          <a:lstStyle/>
          <a:p>
            <a:r>
              <a:rPr lang="de-DE" sz="1200" b="1" dirty="0" smtClean="0">
                <a:solidFill>
                  <a:srgbClr val="606060"/>
                </a:solidFill>
              </a:rPr>
              <a:t>Brief and concentrated summary see:</a:t>
            </a:r>
          </a:p>
          <a:p>
            <a:r>
              <a:rPr lang="de-DE" sz="1200" b="1" dirty="0" smtClean="0">
                <a:solidFill>
                  <a:srgbClr val="606060"/>
                </a:solidFill>
              </a:rPr>
              <a:t>V</a:t>
            </a:r>
            <a:r>
              <a:rPr lang="de-DE" sz="1200" b="1" dirty="0">
                <a:solidFill>
                  <a:srgbClr val="606060"/>
                </a:solidFill>
              </a:rPr>
              <a:t>. Kuznetsov, M.V.P., JETP Lett., 88 (2008) </a:t>
            </a:r>
            <a:r>
              <a:rPr lang="de-DE" sz="1200" b="1" dirty="0" smtClean="0">
                <a:solidFill>
                  <a:srgbClr val="606060"/>
                </a:solidFill>
              </a:rPr>
              <a:t>347</a:t>
            </a:r>
          </a:p>
          <a:p>
            <a:endParaRPr lang="de-DE" sz="1200" b="1" dirty="0" smtClean="0">
              <a:solidFill>
                <a:srgbClr val="606060"/>
              </a:solidFill>
            </a:endParaRPr>
          </a:p>
          <a:p>
            <a:r>
              <a:rPr lang="de-DE" sz="1200" b="1" dirty="0" smtClean="0">
                <a:solidFill>
                  <a:srgbClr val="606060"/>
                </a:solidFill>
              </a:rPr>
              <a:t>Detailed description of predictions and survey of data see:</a:t>
            </a:r>
          </a:p>
          <a:p>
            <a:r>
              <a:rPr lang="de-DE" sz="1200" b="1" dirty="0" smtClean="0">
                <a:solidFill>
                  <a:srgbClr val="606060"/>
                </a:solidFill>
              </a:rPr>
              <a:t>V. Kuznetsov, M.V.P, et al., Acta Physica Polonica ,</a:t>
            </a:r>
          </a:p>
          <a:p>
            <a:r>
              <a:rPr lang="de-DE" sz="1200" b="1" dirty="0" smtClean="0">
                <a:solidFill>
                  <a:srgbClr val="606060"/>
                </a:solidFill>
              </a:rPr>
              <a:t> 39 (2008)  1949</a:t>
            </a:r>
          </a:p>
          <a:p>
            <a:endParaRPr lang="en-GB" sz="1200" b="1" dirty="0">
              <a:solidFill>
                <a:srgbClr val="606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42938" y="214313"/>
            <a:ext cx="5880100" cy="461962"/>
          </a:xfrm>
          <a:prstGeom prst="rect">
            <a:avLst/>
          </a:prstGeom>
          <a:solidFill>
            <a:schemeClr val="accent1">
              <a:lumMod val="20000"/>
              <a:lumOff val="80000"/>
            </a:schemeClr>
          </a:solidFill>
          <a:ln w="9525">
            <a:noFill/>
            <a:miter lim="800000"/>
            <a:headEnd/>
            <a:tailEnd/>
          </a:ln>
        </p:spPr>
        <p:txBody>
          <a:bodyPr wrap="none">
            <a:spAutoFit/>
          </a:bodyPr>
          <a:lstStyle/>
          <a:p>
            <a:r>
              <a:rPr lang="de-DE" dirty="0">
                <a:solidFill>
                  <a:srgbClr val="CC0000"/>
                </a:solidFill>
                <a:latin typeface="Book Antiqua" pitchFamily="18" charset="0"/>
              </a:rPr>
              <a:t>Intrepretations of the  „neutron anomaly“</a:t>
            </a:r>
          </a:p>
        </p:txBody>
      </p:sp>
      <p:sp>
        <p:nvSpPr>
          <p:cNvPr id="3" name="TextBox 2"/>
          <p:cNvSpPr txBox="1">
            <a:spLocks noChangeArrowheads="1"/>
          </p:cNvSpPr>
          <p:nvPr/>
        </p:nvSpPr>
        <p:spPr bwMode="auto">
          <a:xfrm>
            <a:off x="571500" y="1000125"/>
            <a:ext cx="7773988" cy="1190625"/>
          </a:xfrm>
          <a:prstGeom prst="rect">
            <a:avLst/>
          </a:prstGeom>
          <a:noFill/>
          <a:ln w="9525">
            <a:noFill/>
            <a:miter lim="800000"/>
            <a:headEnd/>
            <a:tailEnd/>
          </a:ln>
        </p:spPr>
        <p:txBody>
          <a:bodyPr wrap="none">
            <a:spAutoFit/>
          </a:bodyPr>
          <a:lstStyle/>
          <a:p>
            <a:pPr>
              <a:buFont typeface="Wingdings" pitchFamily="2" charset="2"/>
              <a:buChar char="ü"/>
            </a:pPr>
            <a:r>
              <a:rPr lang="de-DE" sz="1600" b="1" dirty="0">
                <a:solidFill>
                  <a:srgbClr val="339933"/>
                </a:solidFill>
                <a:latin typeface="Book Antiqua" pitchFamily="18" charset="0"/>
              </a:rPr>
              <a:t>New narrow nucleon resonance with much stronger photocoupling to neutron.</a:t>
            </a:r>
          </a:p>
          <a:p>
            <a:r>
              <a:rPr lang="de-DE" sz="1600" b="1" smtClean="0">
                <a:solidFill>
                  <a:srgbClr val="339933"/>
                </a:solidFill>
                <a:latin typeface="Book Antiqua" pitchFamily="18" charset="0"/>
              </a:rPr>
              <a:t>    Was </a:t>
            </a:r>
            <a:r>
              <a:rPr lang="de-DE" sz="1600" b="1" dirty="0">
                <a:solidFill>
                  <a:srgbClr val="339933"/>
                </a:solidFill>
                <a:latin typeface="Book Antiqua" pitchFamily="18" charset="0"/>
              </a:rPr>
              <a:t>predicted  before  experiments as anti-decuplet member!</a:t>
            </a:r>
          </a:p>
          <a:p>
            <a:r>
              <a:rPr lang="de-DE" sz="1600" b="1" dirty="0">
                <a:solidFill>
                  <a:srgbClr val="339933"/>
                </a:solidFill>
                <a:latin typeface="Tempus Sans ITC" pitchFamily="82" charset="0"/>
              </a:rPr>
              <a:t>                                                                          </a:t>
            </a:r>
            <a:r>
              <a:rPr lang="de-DE" sz="1600" b="1" dirty="0" smtClean="0">
                <a:solidFill>
                  <a:srgbClr val="339933"/>
                </a:solidFill>
                <a:latin typeface="Tempus Sans ITC" pitchFamily="82" charset="0"/>
              </a:rPr>
              <a:t>       </a:t>
            </a:r>
            <a:r>
              <a:rPr lang="de-DE" sz="1200" b="1" dirty="0">
                <a:solidFill>
                  <a:srgbClr val="606060"/>
                </a:solidFill>
              </a:rPr>
              <a:t>A. Rathke, M.V.P.  EPJ A18 (2003)  691</a:t>
            </a:r>
          </a:p>
          <a:p>
            <a:r>
              <a:rPr lang="de-DE" sz="1200" b="1" dirty="0">
                <a:solidFill>
                  <a:srgbClr val="606060"/>
                </a:solidFill>
              </a:rPr>
              <a:t>                                                                                                                 R. Arndt,  et al. PRC 69 (2004) 035208</a:t>
            </a:r>
          </a:p>
          <a:p>
            <a:r>
              <a:rPr lang="de-DE" sz="1200" b="1" dirty="0">
                <a:solidFill>
                  <a:srgbClr val="606060"/>
                </a:solidFill>
              </a:rPr>
              <a:t>                                                                                                                 D.Diakonov, V. Petrov PRD69 (2004) 094011</a:t>
            </a:r>
          </a:p>
        </p:txBody>
      </p:sp>
      <p:sp>
        <p:nvSpPr>
          <p:cNvPr id="4" name="TextBox 3"/>
          <p:cNvSpPr txBox="1"/>
          <p:nvPr/>
        </p:nvSpPr>
        <p:spPr>
          <a:xfrm>
            <a:off x="714375" y="2571750"/>
            <a:ext cx="6472238" cy="584200"/>
          </a:xfrm>
          <a:prstGeom prst="rect">
            <a:avLst/>
          </a:prstGeom>
          <a:noFill/>
        </p:spPr>
        <p:txBody>
          <a:bodyPr wrap="none">
            <a:spAutoFit/>
          </a:bodyPr>
          <a:lstStyle/>
          <a:p>
            <a:pPr>
              <a:buFont typeface="Wingdings" pitchFamily="2" charset="2"/>
              <a:buChar char="ü"/>
              <a:defRPr/>
            </a:pPr>
            <a:r>
              <a:rPr lang="de-DE" sz="1600" b="1" dirty="0">
                <a:solidFill>
                  <a:srgbClr val="339933"/>
                </a:solidFill>
                <a:latin typeface="Book Antiqua" pitchFamily="18" charset="0"/>
              </a:rPr>
              <a:t>Effect of photo-excitation of D15(1675).  </a:t>
            </a:r>
            <a:r>
              <a:rPr lang="de-DE" sz="1600" b="1" dirty="0">
                <a:solidFill>
                  <a:srgbClr val="339933"/>
                </a:solidFill>
                <a:latin typeface="Tempus Sans ITC" pitchFamily="82" charset="0"/>
              </a:rPr>
              <a:t>           </a:t>
            </a:r>
          </a:p>
          <a:p>
            <a:pPr>
              <a:defRPr/>
            </a:pPr>
            <a:r>
              <a:rPr lang="de-DE" sz="1600" b="1" dirty="0">
                <a:solidFill>
                  <a:srgbClr val="339933"/>
                </a:solidFill>
                <a:latin typeface="Tempus Sans ITC" pitchFamily="82" charset="0"/>
              </a:rPr>
              <a:t>                                                                               </a:t>
            </a:r>
            <a:r>
              <a:rPr lang="de-DE" sz="1200" b="1" dirty="0">
                <a:solidFill>
                  <a:schemeClr val="bg2">
                    <a:lumMod val="75000"/>
                  </a:schemeClr>
                </a:solidFill>
                <a:latin typeface="+mn-lt"/>
              </a:rPr>
              <a:t>L.Tiator, et al. Eta- MAID, 2005</a:t>
            </a:r>
          </a:p>
        </p:txBody>
      </p:sp>
      <p:sp>
        <p:nvSpPr>
          <p:cNvPr id="5" name="TextBox 4"/>
          <p:cNvSpPr txBox="1"/>
          <p:nvPr/>
        </p:nvSpPr>
        <p:spPr>
          <a:xfrm>
            <a:off x="642938" y="3643313"/>
            <a:ext cx="7632700" cy="584200"/>
          </a:xfrm>
          <a:prstGeom prst="rect">
            <a:avLst/>
          </a:prstGeom>
          <a:noFill/>
        </p:spPr>
        <p:txBody>
          <a:bodyPr wrap="none">
            <a:spAutoFit/>
          </a:bodyPr>
          <a:lstStyle/>
          <a:p>
            <a:pPr>
              <a:buFont typeface="Wingdings" pitchFamily="2" charset="2"/>
              <a:buChar char="ü"/>
              <a:defRPr/>
            </a:pPr>
            <a:r>
              <a:rPr lang="de-DE" sz="1600" b="1" dirty="0">
                <a:solidFill>
                  <a:srgbClr val="339933"/>
                </a:solidFill>
                <a:latin typeface="Book Antiqua" pitchFamily="18" charset="0"/>
              </a:rPr>
              <a:t>Coupled channel effect of  S11(1650) and P11(1710) .</a:t>
            </a:r>
          </a:p>
          <a:p>
            <a:pPr>
              <a:defRPr/>
            </a:pPr>
            <a:r>
              <a:rPr lang="de-DE" sz="1600" b="1" dirty="0">
                <a:solidFill>
                  <a:srgbClr val="339933"/>
                </a:solidFill>
                <a:latin typeface="Tempus Sans ITC" pitchFamily="82" charset="0"/>
              </a:rPr>
              <a:t>                                                                           </a:t>
            </a:r>
            <a:r>
              <a:rPr lang="de-DE" sz="1200" b="1" dirty="0">
                <a:solidFill>
                  <a:schemeClr val="bg2">
                    <a:lumMod val="75000"/>
                  </a:schemeClr>
                </a:solidFill>
                <a:latin typeface="+mn-lt"/>
              </a:rPr>
              <a:t>V. Shklyar, H. Lenske , U. Mosel , PLB650 (2007) 172</a:t>
            </a:r>
          </a:p>
        </p:txBody>
      </p:sp>
      <p:sp>
        <p:nvSpPr>
          <p:cNvPr id="6" name="TextBox 5"/>
          <p:cNvSpPr txBox="1"/>
          <p:nvPr/>
        </p:nvSpPr>
        <p:spPr>
          <a:xfrm>
            <a:off x="714375" y="4929188"/>
            <a:ext cx="7842211" cy="584775"/>
          </a:xfrm>
          <a:prstGeom prst="rect">
            <a:avLst/>
          </a:prstGeom>
          <a:noFill/>
        </p:spPr>
        <p:txBody>
          <a:bodyPr wrap="none">
            <a:spAutoFit/>
          </a:bodyPr>
          <a:lstStyle/>
          <a:p>
            <a:pPr>
              <a:buFont typeface="Wingdings" pitchFamily="2" charset="2"/>
              <a:buChar char="ü"/>
              <a:defRPr/>
            </a:pPr>
            <a:r>
              <a:rPr lang="de-DE" sz="1600" b="1" smtClean="0">
                <a:solidFill>
                  <a:srgbClr val="339933"/>
                </a:solidFill>
                <a:latin typeface="Book Antiqua" pitchFamily="18" charset="0"/>
              </a:rPr>
              <a:t>Either interference </a:t>
            </a:r>
            <a:r>
              <a:rPr lang="de-DE" sz="1600" b="1" dirty="0">
                <a:solidFill>
                  <a:srgbClr val="339933"/>
                </a:solidFill>
                <a:latin typeface="Book Antiqua" pitchFamily="18" charset="0"/>
              </a:rPr>
              <a:t>effects of  S11(1535) and  S11(1650</a:t>
            </a:r>
            <a:r>
              <a:rPr lang="de-DE" sz="1600" b="1" smtClean="0">
                <a:solidFill>
                  <a:srgbClr val="339933"/>
                </a:solidFill>
                <a:latin typeface="Book Antiqua" pitchFamily="18" charset="0"/>
              </a:rPr>
              <a:t>) OR </a:t>
            </a:r>
            <a:r>
              <a:rPr lang="de-DE" sz="1600" b="1" dirty="0" smtClean="0">
                <a:solidFill>
                  <a:srgbClr val="339933"/>
                </a:solidFill>
                <a:latin typeface="Book Antiqua" pitchFamily="18" charset="0"/>
              </a:rPr>
              <a:t>new narrow resonance</a:t>
            </a:r>
            <a:endParaRPr lang="de-DE" sz="1600" b="1" dirty="0">
              <a:solidFill>
                <a:srgbClr val="339933"/>
              </a:solidFill>
              <a:latin typeface="Book Antiqua" pitchFamily="18" charset="0"/>
            </a:endParaRPr>
          </a:p>
          <a:p>
            <a:pPr>
              <a:defRPr/>
            </a:pPr>
            <a:r>
              <a:rPr lang="de-DE" sz="1600" b="1" dirty="0">
                <a:solidFill>
                  <a:srgbClr val="339933"/>
                </a:solidFill>
                <a:latin typeface="Tempus Sans ITC" pitchFamily="82" charset="0"/>
              </a:rPr>
              <a:t>                                                                           </a:t>
            </a:r>
            <a:r>
              <a:rPr lang="de-DE" sz="1200" b="1" dirty="0">
                <a:solidFill>
                  <a:schemeClr val="bg2">
                    <a:lumMod val="75000"/>
                  </a:schemeClr>
                </a:solidFill>
                <a:latin typeface="+mn-lt"/>
              </a:rPr>
              <a:t>A. Anisovich et al. ArXiv: 0809.3340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285750"/>
            <a:ext cx="6472238" cy="708025"/>
          </a:xfrm>
          <a:prstGeom prst="rect">
            <a:avLst/>
          </a:prstGeom>
          <a:solidFill>
            <a:schemeClr val="accent1">
              <a:lumMod val="20000"/>
              <a:lumOff val="80000"/>
            </a:schemeClr>
          </a:solidFill>
        </p:spPr>
        <p:txBody>
          <a:bodyPr wrap="none">
            <a:spAutoFit/>
          </a:bodyPr>
          <a:lstStyle/>
          <a:p>
            <a:pPr>
              <a:defRPr/>
            </a:pPr>
            <a:r>
              <a:rPr lang="de-DE" b="1" dirty="0">
                <a:solidFill>
                  <a:srgbClr val="339933"/>
                </a:solidFill>
                <a:latin typeface="Book Antiqua" pitchFamily="18" charset="0"/>
              </a:rPr>
              <a:t>Effect of photo-excitation of D15(1675).</a:t>
            </a:r>
            <a:r>
              <a:rPr lang="de-DE" b="1" dirty="0">
                <a:solidFill>
                  <a:srgbClr val="339933"/>
                </a:solidFill>
                <a:latin typeface="Tempus Sans ITC" pitchFamily="82" charset="0"/>
              </a:rPr>
              <a:t>  </a:t>
            </a:r>
            <a:r>
              <a:rPr lang="de-DE" sz="1600" b="1" dirty="0">
                <a:solidFill>
                  <a:srgbClr val="339933"/>
                </a:solidFill>
                <a:latin typeface="Tempus Sans ITC" pitchFamily="82" charset="0"/>
              </a:rPr>
              <a:t>           </a:t>
            </a:r>
          </a:p>
          <a:p>
            <a:pPr>
              <a:defRPr/>
            </a:pPr>
            <a:r>
              <a:rPr lang="de-DE" sz="1600" b="1" dirty="0">
                <a:solidFill>
                  <a:srgbClr val="339933"/>
                </a:solidFill>
                <a:latin typeface="Tempus Sans ITC" pitchFamily="82" charset="0"/>
              </a:rPr>
              <a:t>                                                                               </a:t>
            </a:r>
            <a:r>
              <a:rPr lang="de-DE" sz="1200" b="1" dirty="0">
                <a:solidFill>
                  <a:schemeClr val="bg2">
                    <a:lumMod val="75000"/>
                  </a:schemeClr>
                </a:solidFill>
                <a:latin typeface="+mn-lt"/>
              </a:rPr>
              <a:t>L.Tiator, et al. Eta- MAID, 2005</a:t>
            </a:r>
          </a:p>
        </p:txBody>
      </p:sp>
      <p:sp>
        <p:nvSpPr>
          <p:cNvPr id="3" name="TextBox 2"/>
          <p:cNvSpPr txBox="1">
            <a:spLocks noChangeArrowheads="1"/>
          </p:cNvSpPr>
          <p:nvPr/>
        </p:nvSpPr>
        <p:spPr bwMode="auto">
          <a:xfrm>
            <a:off x="1000125" y="2071688"/>
            <a:ext cx="6572272" cy="954107"/>
          </a:xfrm>
          <a:prstGeom prst="rect">
            <a:avLst/>
          </a:prstGeom>
          <a:noFill/>
          <a:ln w="9525">
            <a:noFill/>
            <a:miter lim="800000"/>
            <a:headEnd/>
            <a:tailEnd/>
          </a:ln>
        </p:spPr>
        <p:txBody>
          <a:bodyPr wrap="square">
            <a:spAutoFit/>
          </a:bodyPr>
          <a:lstStyle/>
          <a:p>
            <a:pPr>
              <a:defRPr/>
            </a:pPr>
            <a:r>
              <a:rPr lang="de-DE" sz="2000" dirty="0">
                <a:solidFill>
                  <a:srgbClr val="FF0000"/>
                </a:solidFill>
                <a:latin typeface="Book Antiqua" pitchFamily="18" charset="0"/>
              </a:rPr>
              <a:t>Requires too large eta-N branching ratio – 17%</a:t>
            </a:r>
          </a:p>
          <a:p>
            <a:pPr>
              <a:defRPr/>
            </a:pPr>
            <a:r>
              <a:rPr lang="de-DE" sz="2000" dirty="0">
                <a:solidFill>
                  <a:srgbClr val="FF0000"/>
                </a:solidFill>
                <a:latin typeface="Book Antiqua" pitchFamily="18" charset="0"/>
              </a:rPr>
              <a:t>In PDG  Br=1 %, also SU(3) analysis gives Br=2-3%</a:t>
            </a:r>
          </a:p>
          <a:p>
            <a:pPr>
              <a:defRPr/>
            </a:pPr>
            <a:r>
              <a:rPr lang="de-DE" sz="1200" b="1" dirty="0">
                <a:solidFill>
                  <a:schemeClr val="bg2">
                    <a:lumMod val="75000"/>
                  </a:schemeClr>
                </a:solidFill>
                <a:latin typeface="+mn-lt"/>
              </a:rPr>
              <a:t>                                                                                                   </a:t>
            </a:r>
            <a:r>
              <a:rPr lang="de-DE" sz="1600" b="1" dirty="0">
                <a:solidFill>
                  <a:schemeClr val="bg2">
                    <a:lumMod val="75000"/>
                  </a:schemeClr>
                </a:solidFill>
              </a:rPr>
              <a:t>V. Guzey, MVP ,  2005</a:t>
            </a:r>
          </a:p>
        </p:txBody>
      </p:sp>
      <p:sp>
        <p:nvSpPr>
          <p:cNvPr id="4" name="TextBox 3"/>
          <p:cNvSpPr txBox="1"/>
          <p:nvPr/>
        </p:nvSpPr>
        <p:spPr>
          <a:xfrm>
            <a:off x="1000125" y="3643313"/>
            <a:ext cx="6633291" cy="1261884"/>
          </a:xfrm>
          <a:prstGeom prst="rect">
            <a:avLst/>
          </a:prstGeom>
          <a:noFill/>
        </p:spPr>
        <p:txBody>
          <a:bodyPr wrap="none">
            <a:spAutoFit/>
          </a:bodyPr>
          <a:lstStyle/>
          <a:p>
            <a:pPr>
              <a:defRPr/>
            </a:pPr>
            <a:r>
              <a:rPr lang="de-DE" sz="2000" dirty="0">
                <a:solidFill>
                  <a:srgbClr val="FF0000"/>
                </a:solidFill>
                <a:latin typeface="Book Antiqua" pitchFamily="18" charset="0"/>
              </a:rPr>
              <a:t>Contradicts data on neutron beam asymmetry </a:t>
            </a:r>
          </a:p>
          <a:p>
            <a:pPr>
              <a:defRPr/>
            </a:pPr>
            <a:r>
              <a:rPr lang="de-DE" sz="1600" b="1" dirty="0">
                <a:solidFill>
                  <a:schemeClr val="bg2">
                    <a:lumMod val="75000"/>
                  </a:schemeClr>
                </a:solidFill>
              </a:rPr>
              <a:t>A. Fantini, et al. PRC 78 (2008) 01523</a:t>
            </a:r>
          </a:p>
          <a:p>
            <a:pPr>
              <a:defRPr/>
            </a:pPr>
            <a:endParaRPr lang="de-DE" sz="2000" dirty="0">
              <a:solidFill>
                <a:srgbClr val="FF0000"/>
              </a:solidFill>
              <a:latin typeface="Book Antiqua" pitchFamily="18" charset="0"/>
            </a:endParaRPr>
          </a:p>
          <a:p>
            <a:pPr>
              <a:defRPr/>
            </a:pPr>
            <a:r>
              <a:rPr lang="de-DE" sz="2000" dirty="0">
                <a:solidFill>
                  <a:srgbClr val="FF0000"/>
                </a:solidFill>
                <a:latin typeface="Book Antiqua" pitchFamily="18" charset="0"/>
              </a:rPr>
              <a:t>Ruled out by the analysis of </a:t>
            </a:r>
            <a:r>
              <a:rPr lang="de-DE" sz="2000" dirty="0" smtClean="0">
                <a:solidFill>
                  <a:srgbClr val="FF0000"/>
                </a:solidFill>
                <a:latin typeface="Book Antiqua" pitchFamily="18" charset="0"/>
              </a:rPr>
              <a:t> </a:t>
            </a:r>
            <a:r>
              <a:rPr lang="de-DE" sz="1600" b="1" dirty="0" smtClean="0">
                <a:solidFill>
                  <a:schemeClr val="bg2">
                    <a:lumMod val="75000"/>
                  </a:schemeClr>
                </a:solidFill>
              </a:rPr>
              <a:t>A</a:t>
            </a:r>
            <a:r>
              <a:rPr lang="de-DE" sz="1600" b="1" dirty="0">
                <a:solidFill>
                  <a:schemeClr val="bg2">
                    <a:lumMod val="75000"/>
                  </a:schemeClr>
                </a:solidFill>
              </a:rPr>
              <a:t>. Anisovich et al. ArXiv:0809.3340 </a:t>
            </a:r>
            <a:endParaRPr lang="de-DE" sz="1600" dirty="0">
              <a:solidFill>
                <a:srgbClr val="FF0000"/>
              </a:solidFill>
              <a:latin typeface="Ravie"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xit" presetSubtype="0" accel="50000" fill="hold" grpId="0" nodeType="clickEffect">
                                  <p:stCondLst>
                                    <p:cond delay="0"/>
                                  </p:stCondLst>
                                  <p:iterate type="lt">
                                    <p:tmPct val="50000"/>
                                  </p:iterate>
                                  <p:childTnLst>
                                    <p:anim calcmode="lin" valueType="num">
                                      <p:cBhvr>
                                        <p:cTn id="6" dur="1000">
                                          <p:stCondLst>
                                            <p:cond delay="0"/>
                                          </p:stCondLst>
                                        </p:cTn>
                                        <p:tgtEl>
                                          <p:spTgt spid="2"/>
                                        </p:tgtEl>
                                        <p:attrNameLst>
                                          <p:attrName>style.rotation</p:attrName>
                                        </p:attrNameLst>
                                      </p:cBhvr>
                                      <p:tavLst>
                                        <p:tav tm="0">
                                          <p:val>
                                            <p:fltVal val="0"/>
                                          </p:val>
                                        </p:tav>
                                        <p:tav tm="100000">
                                          <p:val>
                                            <p:fltVal val="45"/>
                                          </p:val>
                                        </p:tav>
                                      </p:tavLst>
                                    </p:anim>
                                    <p:anim calcmode="lin" valueType="num">
                                      <p:cBhvr>
                                        <p:cTn id="7" dur="1000">
                                          <p:stCondLst>
                                            <p:cond delay="0"/>
                                          </p:stCondLst>
                                        </p:cTn>
                                        <p:tgtEl>
                                          <p:spTgt spid="2"/>
                                        </p:tgtEl>
                                        <p:attrNameLst>
                                          <p:attrName>ppt_y</p:attrName>
                                        </p:attrNameLst>
                                      </p:cBhvr>
                                      <p:tavLst>
                                        <p:tav tm="0">
                                          <p:val>
                                            <p:strVal val="ppt_y"/>
                                          </p:val>
                                        </p:tav>
                                        <p:tav tm="100000">
                                          <p:val>
                                            <p:strVal val="ppt_y+1"/>
                                          </p:val>
                                        </p:tav>
                                      </p:tavLst>
                                    </p:anim>
                                    <p:set>
                                      <p:cBhvr>
                                        <p:cTn id="8" dur="1" fill="hold">
                                          <p:stCondLst>
                                            <p:cond delay="999"/>
                                          </p:stCondLst>
                                        </p:cTn>
                                        <p:tgtEl>
                                          <p:spTgt spid="2"/>
                                        </p:tgtEl>
                                        <p:attrNameLst>
                                          <p:attrName>style.visibility</p:attrName>
                                        </p:attrNameLst>
                                      </p:cBhvr>
                                      <p:to>
                                        <p:strVal val="hidden"/>
                                      </p:to>
                                    </p:set>
                                  </p:childTnLst>
                                </p:cTn>
                              </p:par>
                              <p:par>
                                <p:cTn id="9" presetID="38" presetClass="exit" presetSubtype="0" accel="50000" fill="hold" grpId="0" nodeType="withEffect">
                                  <p:stCondLst>
                                    <p:cond delay="0"/>
                                  </p:stCondLst>
                                  <p:iterate type="lt">
                                    <p:tmPct val="50000"/>
                                  </p:iterate>
                                  <p:childTnLst>
                                    <p:anim calcmode="lin" valueType="num">
                                      <p:cBhvr>
                                        <p:cTn id="10" dur="1000">
                                          <p:stCondLst>
                                            <p:cond delay="0"/>
                                          </p:stCondLst>
                                        </p:cTn>
                                        <p:tgtEl>
                                          <p:spTgt spid="3"/>
                                        </p:tgtEl>
                                        <p:attrNameLst>
                                          <p:attrName>style.rotation</p:attrName>
                                        </p:attrNameLst>
                                      </p:cBhvr>
                                      <p:tavLst>
                                        <p:tav tm="0">
                                          <p:val>
                                            <p:fltVal val="0"/>
                                          </p:val>
                                        </p:tav>
                                        <p:tav tm="100000">
                                          <p:val>
                                            <p:fltVal val="45"/>
                                          </p:val>
                                        </p:tav>
                                      </p:tavLst>
                                    </p:anim>
                                    <p:anim calcmode="lin" valueType="num">
                                      <p:cBhvr>
                                        <p:cTn id="11" dur="1000">
                                          <p:stCondLst>
                                            <p:cond delay="0"/>
                                          </p:stCondLst>
                                        </p:cTn>
                                        <p:tgtEl>
                                          <p:spTgt spid="3"/>
                                        </p:tgtEl>
                                        <p:attrNameLst>
                                          <p:attrName>ppt_y</p:attrName>
                                        </p:attrNameLst>
                                      </p:cBhvr>
                                      <p:tavLst>
                                        <p:tav tm="0">
                                          <p:val>
                                            <p:strVal val="ppt_y"/>
                                          </p:val>
                                        </p:tav>
                                        <p:tav tm="100000">
                                          <p:val>
                                            <p:strVal val="ppt_y+1"/>
                                          </p:val>
                                        </p:tav>
                                      </p:tavLst>
                                    </p:anim>
                                    <p:set>
                                      <p:cBhvr>
                                        <p:cTn id="12" dur="1" fill="hold">
                                          <p:stCondLst>
                                            <p:cond delay="999"/>
                                          </p:stCondLst>
                                        </p:cTn>
                                        <p:tgtEl>
                                          <p:spTgt spid="3"/>
                                        </p:tgtEl>
                                        <p:attrNameLst>
                                          <p:attrName>style.visibility</p:attrName>
                                        </p:attrNameLst>
                                      </p:cBhvr>
                                      <p:to>
                                        <p:strVal val="hidden"/>
                                      </p:to>
                                    </p:set>
                                  </p:childTnLst>
                                </p:cTn>
                              </p:par>
                              <p:par>
                                <p:cTn id="13" presetID="38" presetClass="exit" presetSubtype="0" accel="50000" fill="hold" grpId="0" nodeType="withEffect">
                                  <p:stCondLst>
                                    <p:cond delay="0"/>
                                  </p:stCondLst>
                                  <p:iterate type="lt">
                                    <p:tmPct val="50000"/>
                                  </p:iterate>
                                  <p:childTnLst>
                                    <p:anim calcmode="lin" valueType="num">
                                      <p:cBhvr>
                                        <p:cTn id="14" dur="1000">
                                          <p:stCondLst>
                                            <p:cond delay="0"/>
                                          </p:stCondLst>
                                        </p:cTn>
                                        <p:tgtEl>
                                          <p:spTgt spid="4"/>
                                        </p:tgtEl>
                                        <p:attrNameLst>
                                          <p:attrName>style.rotation</p:attrName>
                                        </p:attrNameLst>
                                      </p:cBhvr>
                                      <p:tavLst>
                                        <p:tav tm="0">
                                          <p:val>
                                            <p:fltVal val="0"/>
                                          </p:val>
                                        </p:tav>
                                        <p:tav tm="100000">
                                          <p:val>
                                            <p:fltVal val="45"/>
                                          </p:val>
                                        </p:tav>
                                      </p:tavLst>
                                    </p:anim>
                                    <p:anim calcmode="lin" valueType="num">
                                      <p:cBhvr>
                                        <p:cTn id="15" dur="1000">
                                          <p:stCondLst>
                                            <p:cond delay="0"/>
                                          </p:stCondLst>
                                        </p:cTn>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625" y="214313"/>
            <a:ext cx="7632700" cy="646112"/>
          </a:xfrm>
          <a:prstGeom prst="rect">
            <a:avLst/>
          </a:prstGeom>
          <a:solidFill>
            <a:schemeClr val="accent1">
              <a:lumMod val="20000"/>
              <a:lumOff val="80000"/>
            </a:schemeClr>
          </a:solidFill>
        </p:spPr>
        <p:txBody>
          <a:bodyPr wrap="none">
            <a:spAutoFit/>
          </a:bodyPr>
          <a:lstStyle/>
          <a:p>
            <a:pPr>
              <a:defRPr/>
            </a:pPr>
            <a:r>
              <a:rPr lang="de-DE" sz="2000" b="1" dirty="0">
                <a:solidFill>
                  <a:srgbClr val="C00000"/>
                </a:solidFill>
                <a:latin typeface="Book Antiqua" pitchFamily="18" charset="0"/>
              </a:rPr>
              <a:t>Coupled channel effect of  S11(1650) and P11(1710) .</a:t>
            </a:r>
          </a:p>
          <a:p>
            <a:pPr>
              <a:defRPr/>
            </a:pPr>
            <a:r>
              <a:rPr lang="de-DE" sz="1600" b="1" dirty="0">
                <a:solidFill>
                  <a:srgbClr val="339933"/>
                </a:solidFill>
                <a:latin typeface="Tempus Sans ITC" pitchFamily="82" charset="0"/>
              </a:rPr>
              <a:t>                                                                           </a:t>
            </a:r>
            <a:r>
              <a:rPr lang="de-DE" sz="1200" b="1" dirty="0">
                <a:solidFill>
                  <a:schemeClr val="bg2">
                    <a:lumMod val="75000"/>
                  </a:schemeClr>
                </a:solidFill>
                <a:latin typeface="+mn-lt"/>
              </a:rPr>
              <a:t>V. Shklyar, H. Lenske , U. Mosel , PLB650 (2007) 172</a:t>
            </a:r>
          </a:p>
        </p:txBody>
      </p:sp>
      <p:sp>
        <p:nvSpPr>
          <p:cNvPr id="5" name="TextBox 4"/>
          <p:cNvSpPr txBox="1"/>
          <p:nvPr/>
        </p:nvSpPr>
        <p:spPr>
          <a:xfrm>
            <a:off x="500063" y="1071563"/>
            <a:ext cx="6169025" cy="646112"/>
          </a:xfrm>
          <a:prstGeom prst="rect">
            <a:avLst/>
          </a:prstGeom>
          <a:solidFill>
            <a:schemeClr val="accent1">
              <a:lumMod val="20000"/>
              <a:lumOff val="80000"/>
            </a:schemeClr>
          </a:solidFill>
        </p:spPr>
        <p:txBody>
          <a:bodyPr wrap="none">
            <a:spAutoFit/>
          </a:bodyPr>
          <a:lstStyle/>
          <a:p>
            <a:pPr>
              <a:defRPr/>
            </a:pPr>
            <a:r>
              <a:rPr lang="de-DE" sz="2000" b="1" dirty="0">
                <a:solidFill>
                  <a:srgbClr val="C00000"/>
                </a:solidFill>
                <a:latin typeface="Book Antiqua" pitchFamily="18" charset="0"/>
              </a:rPr>
              <a:t>Interference effects of  S11(1535) and  S11(1650)</a:t>
            </a:r>
          </a:p>
          <a:p>
            <a:pPr>
              <a:defRPr/>
            </a:pPr>
            <a:r>
              <a:rPr lang="de-DE" sz="1600" b="1" dirty="0">
                <a:solidFill>
                  <a:srgbClr val="339933"/>
                </a:solidFill>
                <a:latin typeface="Tempus Sans ITC" pitchFamily="82" charset="0"/>
              </a:rPr>
              <a:t>                                                                           </a:t>
            </a:r>
            <a:r>
              <a:rPr lang="de-DE" sz="1200" b="1" dirty="0">
                <a:solidFill>
                  <a:schemeClr val="bg2">
                    <a:lumMod val="75000"/>
                  </a:schemeClr>
                </a:solidFill>
                <a:latin typeface="+mn-lt"/>
              </a:rPr>
              <a:t>A. Anisovich et al. 0809.3340 </a:t>
            </a:r>
          </a:p>
        </p:txBody>
      </p:sp>
      <p:sp>
        <p:nvSpPr>
          <p:cNvPr id="6" name="TextBox 5"/>
          <p:cNvSpPr txBox="1">
            <a:spLocks noChangeArrowheads="1"/>
          </p:cNvSpPr>
          <p:nvPr/>
        </p:nvSpPr>
        <p:spPr bwMode="auto">
          <a:xfrm>
            <a:off x="533400" y="2438400"/>
            <a:ext cx="8089074" cy="2492990"/>
          </a:xfrm>
          <a:prstGeom prst="rect">
            <a:avLst/>
          </a:prstGeom>
          <a:noFill/>
          <a:ln w="9525">
            <a:noFill/>
            <a:miter lim="800000"/>
            <a:headEnd/>
            <a:tailEnd/>
          </a:ln>
        </p:spPr>
        <p:txBody>
          <a:bodyPr wrap="none">
            <a:spAutoFit/>
          </a:bodyPr>
          <a:lstStyle/>
          <a:p>
            <a:pPr>
              <a:buFont typeface="Arial" charset="0"/>
              <a:buChar char="•"/>
              <a:defRPr/>
            </a:pPr>
            <a:r>
              <a:rPr lang="de-DE" sz="1600" dirty="0"/>
              <a:t>Can not explain narrow peak in </a:t>
            </a:r>
            <a:r>
              <a:rPr lang="de-DE" sz="1600" dirty="0">
                <a:solidFill>
                  <a:schemeClr val="accent6">
                    <a:lumMod val="75000"/>
                  </a:schemeClr>
                </a:solidFill>
              </a:rPr>
              <a:t>eta-neutron invariant mass </a:t>
            </a:r>
            <a:r>
              <a:rPr lang="de-DE" sz="1600" dirty="0"/>
              <a:t>observed by GRAAL and CB/TAPS</a:t>
            </a:r>
          </a:p>
          <a:p>
            <a:pPr>
              <a:defRPr/>
            </a:pPr>
            <a:r>
              <a:rPr lang="de-DE" sz="1600" dirty="0"/>
              <a:t>(widths of the peaks are ~40 and ~60 MeV )</a:t>
            </a:r>
          </a:p>
          <a:p>
            <a:pPr>
              <a:defRPr/>
            </a:pPr>
            <a:endParaRPr lang="de-DE" sz="1600" dirty="0"/>
          </a:p>
          <a:p>
            <a:pPr>
              <a:buFont typeface="Arial" charset="0"/>
              <a:buChar char="•"/>
              <a:defRPr/>
            </a:pPr>
            <a:r>
              <a:rPr lang="de-DE" sz="1600" dirty="0"/>
              <a:t> Giessen and Bonn interpretations contradict each other! </a:t>
            </a:r>
            <a:r>
              <a:rPr lang="de-DE" sz="1200" b="1" dirty="0">
                <a:solidFill>
                  <a:srgbClr val="606060"/>
                </a:solidFill>
              </a:rPr>
              <a:t>[A. Anisovich et al. ArXiv: 0809.3340 ] </a:t>
            </a:r>
          </a:p>
          <a:p>
            <a:pPr>
              <a:buFont typeface="Arial" charset="0"/>
              <a:buChar char="•"/>
              <a:defRPr/>
            </a:pPr>
            <a:endParaRPr lang="de-DE" sz="1200" b="1" dirty="0">
              <a:solidFill>
                <a:srgbClr val="606060"/>
              </a:solidFill>
            </a:endParaRPr>
          </a:p>
          <a:p>
            <a:pPr>
              <a:buFont typeface="Arial" charset="0"/>
              <a:buChar char="•"/>
              <a:defRPr/>
            </a:pPr>
            <a:r>
              <a:rPr lang="de-DE" sz="1600" dirty="0"/>
              <a:t>Require „fine tuning“ of neutron photocouplings . </a:t>
            </a:r>
            <a:endParaRPr lang="de-DE" sz="1600" dirty="0" smtClean="0"/>
          </a:p>
          <a:p>
            <a:pPr>
              <a:defRPr/>
            </a:pPr>
            <a:endParaRPr lang="de-DE" sz="1600" dirty="0" smtClean="0"/>
          </a:p>
          <a:p>
            <a:pPr>
              <a:buFont typeface="Arial" charset="0"/>
              <a:buChar char="•"/>
              <a:defRPr/>
            </a:pPr>
            <a:r>
              <a:rPr lang="de-DE" sz="1600" dirty="0" smtClean="0"/>
              <a:t>Predict absence of any narrow structure in the free proton channel observables</a:t>
            </a:r>
          </a:p>
          <a:p>
            <a:pPr>
              <a:defRPr/>
            </a:pPr>
            <a:endParaRPr lang="de-DE" sz="1600" dirty="0"/>
          </a:p>
          <a:p>
            <a:pPr>
              <a:buFont typeface="Arial" charset="0"/>
              <a:buNone/>
              <a:defRPr/>
            </a:pPr>
            <a:r>
              <a:rPr lang="de-DE" sz="1600" dirty="0"/>
              <a:t>                       </a:t>
            </a:r>
          </a:p>
        </p:txBody>
      </p:sp>
      <p:pic>
        <p:nvPicPr>
          <p:cNvPr id="8" name="Picture 3"/>
          <p:cNvPicPr>
            <a:picLocks noChangeAspect="1" noChangeArrowheads="1"/>
          </p:cNvPicPr>
          <p:nvPr/>
        </p:nvPicPr>
        <p:blipFill>
          <a:blip r:embed="rId2"/>
          <a:srcRect/>
          <a:stretch>
            <a:fillRect/>
          </a:stretch>
        </p:blipFill>
        <p:spPr bwMode="auto">
          <a:xfrm>
            <a:off x="4857752" y="4440995"/>
            <a:ext cx="1643074" cy="2417005"/>
          </a:xfrm>
          <a:prstGeom prst="rect">
            <a:avLst/>
          </a:prstGeom>
          <a:noFill/>
          <a:ln w="9525">
            <a:noFill/>
            <a:miter lim="800000"/>
            <a:headEnd/>
            <a:tailEnd/>
          </a:ln>
        </p:spPr>
      </p:pic>
      <p:cxnSp>
        <p:nvCxnSpPr>
          <p:cNvPr id="10" name="Straight Arrow Connector 9"/>
          <p:cNvCxnSpPr/>
          <p:nvPr/>
        </p:nvCxnSpPr>
        <p:spPr>
          <a:xfrm>
            <a:off x="2857488" y="2714620"/>
            <a:ext cx="2857520" cy="2571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print"/>
          <a:srcRect/>
          <a:stretch>
            <a:fillRect/>
          </a:stretch>
        </p:blipFill>
        <p:spPr bwMode="auto">
          <a:xfrm>
            <a:off x="428596" y="4572008"/>
            <a:ext cx="4010012" cy="2101568"/>
          </a:xfrm>
          <a:prstGeom prst="rect">
            <a:avLst/>
          </a:prstGeom>
          <a:noFill/>
          <a:ln w="9525">
            <a:noFill/>
            <a:miter lim="800000"/>
            <a:headEnd/>
            <a:tailEnd/>
          </a:ln>
        </p:spPr>
      </p:pic>
      <p:pic>
        <p:nvPicPr>
          <p:cNvPr id="41986" name="Picture 2"/>
          <p:cNvPicPr>
            <a:picLocks noChangeAspect="1" noChangeArrowheads="1"/>
          </p:cNvPicPr>
          <p:nvPr/>
        </p:nvPicPr>
        <p:blipFill>
          <a:blip r:embed="rId4"/>
          <a:srcRect/>
          <a:stretch>
            <a:fillRect/>
          </a:stretch>
        </p:blipFill>
        <p:spPr bwMode="auto">
          <a:xfrm>
            <a:off x="6429388" y="4572008"/>
            <a:ext cx="2429296" cy="2081218"/>
          </a:xfrm>
          <a:prstGeom prst="rect">
            <a:avLst/>
          </a:prstGeom>
          <a:noFill/>
          <a:ln w="9525">
            <a:noFill/>
            <a:miter lim="800000"/>
            <a:headEnd/>
            <a:tailEnd/>
          </a:ln>
          <a:effectLst/>
        </p:spPr>
      </p:pic>
      <p:cxnSp>
        <p:nvCxnSpPr>
          <p:cNvPr id="11" name="Straight Arrow Connector 10"/>
          <p:cNvCxnSpPr/>
          <p:nvPr/>
        </p:nvCxnSpPr>
        <p:spPr>
          <a:xfrm>
            <a:off x="2857488" y="2643182"/>
            <a:ext cx="4643470" cy="25003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srcRect/>
          <a:stretch>
            <a:fillRect/>
          </a:stretch>
        </p:blipFill>
        <p:spPr bwMode="auto">
          <a:xfrm>
            <a:off x="500063" y="1214438"/>
            <a:ext cx="3627437" cy="5334000"/>
          </a:xfrm>
          <a:prstGeom prst="rect">
            <a:avLst/>
          </a:prstGeom>
          <a:noFill/>
          <a:ln w="9525">
            <a:noFill/>
            <a:miter lim="800000"/>
            <a:headEnd/>
            <a:tailEnd/>
          </a:ln>
        </p:spPr>
      </p:pic>
      <p:sp>
        <p:nvSpPr>
          <p:cNvPr id="7173" name="Text Box 5"/>
          <p:cNvSpPr txBox="1">
            <a:spLocks noChangeArrowheads="1"/>
          </p:cNvSpPr>
          <p:nvPr/>
        </p:nvSpPr>
        <p:spPr bwMode="auto">
          <a:xfrm>
            <a:off x="500063" y="785813"/>
            <a:ext cx="3994748" cy="307777"/>
          </a:xfrm>
          <a:prstGeom prst="rect">
            <a:avLst/>
          </a:prstGeom>
          <a:noFill/>
          <a:ln w="9525">
            <a:noFill/>
            <a:miter lim="800000"/>
            <a:headEnd/>
            <a:tailEnd/>
          </a:ln>
        </p:spPr>
        <p:txBody>
          <a:bodyPr wrap="none">
            <a:spAutoFit/>
          </a:bodyPr>
          <a:lstStyle/>
          <a:p>
            <a:r>
              <a:rPr lang="de-DE" sz="1400" b="1" dirty="0">
                <a:solidFill>
                  <a:srgbClr val="606060"/>
                </a:solidFill>
              </a:rPr>
              <a:t>I. Jaegle, et al., Phys. Rev. Lett. 100 (2008) 252002</a:t>
            </a:r>
            <a:endParaRPr lang="en-GB" sz="1400" b="1" dirty="0">
              <a:solidFill>
                <a:srgbClr val="606060"/>
              </a:solidFill>
            </a:endParaRPr>
          </a:p>
        </p:txBody>
      </p:sp>
      <p:sp>
        <p:nvSpPr>
          <p:cNvPr id="2" name="Text Box 5"/>
          <p:cNvSpPr txBox="1">
            <a:spLocks noChangeArrowheads="1"/>
          </p:cNvSpPr>
          <p:nvPr/>
        </p:nvSpPr>
        <p:spPr bwMode="auto">
          <a:xfrm>
            <a:off x="4000500" y="1428750"/>
            <a:ext cx="4572000" cy="457200"/>
          </a:xfrm>
          <a:prstGeom prst="rect">
            <a:avLst/>
          </a:prstGeom>
          <a:noFill/>
          <a:ln w="9525">
            <a:noFill/>
            <a:miter lim="800000"/>
            <a:headEnd/>
            <a:tailEnd/>
          </a:ln>
        </p:spPr>
        <p:txBody>
          <a:bodyPr>
            <a:spAutoFit/>
          </a:bodyPr>
          <a:lstStyle/>
          <a:p>
            <a:r>
              <a:rPr lang="de-DE" sz="1200" i="1">
                <a:solidFill>
                  <a:srgbClr val="CC0000"/>
                </a:solidFill>
                <a:latin typeface="Arial Unicode MS" pitchFamily="34" charset="-128"/>
              </a:rPr>
              <a:t>Explanation due to interference of known resonances can NOT</a:t>
            </a:r>
          </a:p>
          <a:p>
            <a:r>
              <a:rPr lang="de-DE" sz="1200" i="1">
                <a:solidFill>
                  <a:srgbClr val="CC0000"/>
                </a:solidFill>
                <a:latin typeface="Arial Unicode MS" pitchFamily="34" charset="-128"/>
              </a:rPr>
              <a:t>describe the peak in eta-N invariant mass.</a:t>
            </a:r>
            <a:endParaRPr lang="en-GB" sz="1200" i="1">
              <a:solidFill>
                <a:srgbClr val="CC0000"/>
              </a:solidFill>
              <a:latin typeface="Arial Unicode MS" pitchFamily="34" charset="-128"/>
            </a:endParaRPr>
          </a:p>
        </p:txBody>
      </p:sp>
      <p:sp>
        <p:nvSpPr>
          <p:cNvPr id="3" name="Text Box 5"/>
          <p:cNvSpPr txBox="1">
            <a:spLocks noChangeArrowheads="1"/>
          </p:cNvSpPr>
          <p:nvPr/>
        </p:nvSpPr>
        <p:spPr bwMode="auto">
          <a:xfrm>
            <a:off x="4071934" y="2357430"/>
            <a:ext cx="4572000" cy="457200"/>
          </a:xfrm>
          <a:prstGeom prst="rect">
            <a:avLst/>
          </a:prstGeom>
          <a:noFill/>
          <a:ln w="9525">
            <a:noFill/>
            <a:miter lim="800000"/>
            <a:headEnd/>
            <a:tailEnd/>
          </a:ln>
        </p:spPr>
        <p:txBody>
          <a:bodyPr>
            <a:spAutoFit/>
          </a:bodyPr>
          <a:lstStyle/>
          <a:p>
            <a:r>
              <a:rPr lang="de-DE" sz="1200" b="1" dirty="0">
                <a:solidFill>
                  <a:srgbClr val="CC0000"/>
                </a:solidFill>
                <a:latin typeface="Arial Unicode MS" pitchFamily="34" charset="-128"/>
              </a:rPr>
              <a:t>The narrow resonance with parameters predicted by us 5 years ago easily describes this experimental result! </a:t>
            </a:r>
            <a:endParaRPr lang="en-GB" sz="1200" b="1" dirty="0">
              <a:solidFill>
                <a:srgbClr val="CC0000"/>
              </a:solidFill>
              <a:latin typeface="Arial Unicode MS" pitchFamily="34" charset="-128"/>
            </a:endParaRPr>
          </a:p>
        </p:txBody>
      </p:sp>
      <p:sp>
        <p:nvSpPr>
          <p:cNvPr id="16390" name="Text Box 1026"/>
          <p:cNvSpPr txBox="1">
            <a:spLocks noChangeArrowheads="1"/>
          </p:cNvSpPr>
          <p:nvPr/>
        </p:nvSpPr>
        <p:spPr bwMode="auto">
          <a:xfrm>
            <a:off x="285750" y="214313"/>
            <a:ext cx="8185150" cy="461962"/>
          </a:xfrm>
          <a:prstGeom prst="rect">
            <a:avLst/>
          </a:prstGeom>
          <a:noFill/>
          <a:ln w="9525">
            <a:noFill/>
            <a:miter lim="800000"/>
            <a:headEnd/>
            <a:tailEnd/>
          </a:ln>
        </p:spPr>
        <p:txBody>
          <a:bodyPr wrap="none">
            <a:spAutoFit/>
          </a:bodyPr>
          <a:lstStyle/>
          <a:p>
            <a:r>
              <a:rPr lang="de-DE" dirty="0">
                <a:solidFill>
                  <a:srgbClr val="CC0000"/>
                </a:solidFill>
                <a:latin typeface="Book Antiqua" pitchFamily="18" charset="0"/>
              </a:rPr>
              <a:t>Eta-neutron invariant mass : not affected by nuclear effects</a:t>
            </a:r>
            <a:endParaRPr lang="en-GB" dirty="0">
              <a:solidFill>
                <a:srgbClr val="CC0000"/>
              </a:solidFill>
              <a:latin typeface="Book Antiqua" pitchFamily="18" charset="0"/>
            </a:endParaRPr>
          </a:p>
        </p:txBody>
      </p:sp>
      <p:pic>
        <p:nvPicPr>
          <p:cNvPr id="43010" name="Picture 2"/>
          <p:cNvPicPr>
            <a:picLocks noChangeAspect="1" noChangeArrowheads="1"/>
          </p:cNvPicPr>
          <p:nvPr/>
        </p:nvPicPr>
        <p:blipFill>
          <a:blip r:embed="rId3"/>
          <a:srcRect/>
          <a:stretch>
            <a:fillRect/>
          </a:stretch>
        </p:blipFill>
        <p:spPr bwMode="auto">
          <a:xfrm>
            <a:off x="4786314" y="3643314"/>
            <a:ext cx="3190875" cy="2733675"/>
          </a:xfrm>
          <a:prstGeom prst="rect">
            <a:avLst/>
          </a:prstGeom>
          <a:noFill/>
          <a:ln w="9525">
            <a:noFill/>
            <a:miter lim="800000"/>
            <a:headEnd/>
            <a:tailEnd/>
          </a:ln>
          <a:effectLst/>
        </p:spPr>
      </p:pic>
      <p:sp>
        <p:nvSpPr>
          <p:cNvPr id="9" name="Text Box 3"/>
          <p:cNvSpPr txBox="1">
            <a:spLocks noChangeArrowheads="1"/>
          </p:cNvSpPr>
          <p:nvPr/>
        </p:nvSpPr>
        <p:spPr bwMode="auto">
          <a:xfrm>
            <a:off x="4572000" y="3071810"/>
            <a:ext cx="3897349" cy="523220"/>
          </a:xfrm>
          <a:prstGeom prst="rect">
            <a:avLst/>
          </a:prstGeom>
          <a:noFill/>
          <a:ln w="9525">
            <a:noFill/>
            <a:miter lim="800000"/>
            <a:headEnd/>
            <a:tailEnd/>
          </a:ln>
        </p:spPr>
        <p:txBody>
          <a:bodyPr wrap="none">
            <a:spAutoFit/>
          </a:bodyPr>
          <a:lstStyle/>
          <a:p>
            <a:r>
              <a:rPr lang="de-DE" sz="1400" b="1" dirty="0" smtClean="0">
                <a:solidFill>
                  <a:srgbClr val="606060"/>
                </a:solidFill>
              </a:rPr>
              <a:t>V. Kuznetsov, et al., NSTAR‘’04, hep-ex/0409032</a:t>
            </a:r>
          </a:p>
          <a:p>
            <a:r>
              <a:rPr lang="de-DE" sz="1400" b="1" dirty="0" smtClean="0">
                <a:solidFill>
                  <a:srgbClr val="606060"/>
                </a:solidFill>
              </a:rPr>
              <a:t>V</a:t>
            </a:r>
            <a:r>
              <a:rPr lang="de-DE" sz="1400" b="1" dirty="0">
                <a:solidFill>
                  <a:srgbClr val="606060"/>
                </a:solidFill>
              </a:rPr>
              <a:t>. Kuznetsov, et al., Phys. Lett. 647 (2007) 23</a:t>
            </a:r>
            <a:endParaRPr lang="en-GB" sz="1400" b="1" dirty="0">
              <a:solidFill>
                <a:srgbClr val="606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533400" y="1066800"/>
            <a:ext cx="4041775" cy="4800600"/>
          </a:xfrm>
          <a:prstGeom prst="rect">
            <a:avLst/>
          </a:prstGeom>
          <a:noFill/>
          <a:ln w="9525">
            <a:noFill/>
            <a:miter lim="800000"/>
            <a:headEnd/>
            <a:tailEnd/>
          </a:ln>
        </p:spPr>
      </p:pic>
      <p:sp>
        <p:nvSpPr>
          <p:cNvPr id="7173" name="Text Box 5"/>
          <p:cNvSpPr txBox="1">
            <a:spLocks noChangeArrowheads="1"/>
          </p:cNvSpPr>
          <p:nvPr/>
        </p:nvSpPr>
        <p:spPr bwMode="auto">
          <a:xfrm>
            <a:off x="4038600" y="990600"/>
            <a:ext cx="5105400" cy="5816977"/>
          </a:xfrm>
          <a:prstGeom prst="rect">
            <a:avLst/>
          </a:prstGeom>
          <a:noFill/>
          <a:ln w="9525">
            <a:noFill/>
            <a:miter lim="800000"/>
            <a:headEnd/>
            <a:tailEnd/>
          </a:ln>
        </p:spPr>
        <p:txBody>
          <a:bodyPr>
            <a:spAutoFit/>
          </a:bodyPr>
          <a:lstStyle/>
          <a:p>
            <a:r>
              <a:rPr lang="de-DE" sz="1200" i="1" dirty="0">
                <a:solidFill>
                  <a:srgbClr val="CC0000"/>
                </a:solidFill>
                <a:latin typeface="Arial Unicode MS" pitchFamily="34" charset="-128"/>
              </a:rPr>
              <a:t>The narrow resonance contribution to eta-N invariant mass smeared by experimental resolution (30 MeV Gaussian width).</a:t>
            </a:r>
          </a:p>
          <a:p>
            <a:r>
              <a:rPr lang="de-DE" sz="1200" i="1" dirty="0">
                <a:solidFill>
                  <a:srgbClr val="CC0000"/>
                </a:solidFill>
                <a:latin typeface="Arial Unicode MS" pitchFamily="34" charset="-128"/>
              </a:rPr>
              <a:t>Parameter of the resonance:</a:t>
            </a:r>
          </a:p>
          <a:p>
            <a:endParaRPr lang="de-DE" sz="1200" i="1" dirty="0">
              <a:solidFill>
                <a:srgbClr val="CC0000"/>
              </a:solidFill>
              <a:latin typeface="Arial Unicode MS" pitchFamily="34" charset="-128"/>
            </a:endParaRPr>
          </a:p>
          <a:p>
            <a:endParaRPr lang="de-DE" sz="1200" i="1" dirty="0" smtClean="0">
              <a:solidFill>
                <a:srgbClr val="CC0000"/>
              </a:solidFill>
              <a:latin typeface="Arial Unicode MS" pitchFamily="34" charset="-128"/>
            </a:endParaRPr>
          </a:p>
          <a:p>
            <a:endParaRPr lang="de-DE" sz="1200" i="1" dirty="0" smtClean="0">
              <a:solidFill>
                <a:srgbClr val="CC0000"/>
              </a:solidFill>
              <a:latin typeface="Arial Unicode MS" pitchFamily="34" charset="-128"/>
            </a:endParaRPr>
          </a:p>
          <a:p>
            <a:endParaRPr lang="de-DE" sz="1200" i="1" dirty="0" smtClean="0">
              <a:solidFill>
                <a:srgbClr val="CC0000"/>
              </a:solidFill>
              <a:latin typeface="Arial Unicode MS" pitchFamily="34" charset="-128"/>
            </a:endParaRPr>
          </a:p>
          <a:p>
            <a:endParaRPr lang="de-DE" sz="1200" i="1" dirty="0" smtClean="0">
              <a:solidFill>
                <a:srgbClr val="CC0000"/>
              </a:solidFill>
              <a:latin typeface="Arial Unicode MS" pitchFamily="34" charset="-128"/>
            </a:endParaRPr>
          </a:p>
          <a:p>
            <a:endParaRPr lang="de-DE" sz="1200" i="1" dirty="0" smtClean="0">
              <a:solidFill>
                <a:srgbClr val="CC0000"/>
              </a:solidFill>
              <a:latin typeface="Arial Unicode MS" pitchFamily="34" charset="-128"/>
            </a:endParaRPr>
          </a:p>
          <a:p>
            <a:endParaRPr lang="de-DE" sz="1200" i="1" dirty="0" smtClean="0">
              <a:solidFill>
                <a:srgbClr val="CC0000"/>
              </a:solidFill>
              <a:latin typeface="Arial Unicode MS" pitchFamily="34" charset="-128"/>
            </a:endParaRPr>
          </a:p>
          <a:p>
            <a:endParaRPr lang="de-DE" sz="1200" i="1" dirty="0" smtClean="0">
              <a:solidFill>
                <a:srgbClr val="CC0000"/>
              </a:solidFill>
              <a:latin typeface="Arial Unicode MS" pitchFamily="34" charset="-128"/>
            </a:endParaRPr>
          </a:p>
          <a:p>
            <a:endParaRPr lang="de-DE" sz="1200" i="1" dirty="0">
              <a:solidFill>
                <a:srgbClr val="CC0000"/>
              </a:solidFill>
              <a:latin typeface="Arial Unicode MS" pitchFamily="34" charset="-128"/>
            </a:endParaRPr>
          </a:p>
          <a:p>
            <a:r>
              <a:rPr lang="de-DE" sz="1200" b="1" i="1" dirty="0">
                <a:solidFill>
                  <a:srgbClr val="CC0000"/>
                </a:solidFill>
                <a:latin typeface="Arial Unicode MS" pitchFamily="34" charset="-128"/>
              </a:rPr>
              <a:t>Parameters which has been predicted long before </a:t>
            </a:r>
            <a:r>
              <a:rPr lang="de-DE" sz="1200" b="1" i="1" dirty="0" smtClean="0">
                <a:solidFill>
                  <a:srgbClr val="CC0000"/>
                </a:solidFill>
                <a:latin typeface="Arial Unicode MS" pitchFamily="34" charset="-128"/>
              </a:rPr>
              <a:t>the </a:t>
            </a:r>
          </a:p>
          <a:p>
            <a:r>
              <a:rPr lang="de-DE" sz="1200" b="1" i="1" dirty="0" smtClean="0">
                <a:solidFill>
                  <a:srgbClr val="CC0000"/>
                </a:solidFill>
                <a:latin typeface="Arial Unicode MS" pitchFamily="34" charset="-128"/>
              </a:rPr>
              <a:t>CB-ELSA/TAPS  and GRAAL data</a:t>
            </a:r>
            <a:r>
              <a:rPr lang="de-DE" sz="1200" b="1" i="1" dirty="0">
                <a:solidFill>
                  <a:srgbClr val="CC0000"/>
                </a:solidFill>
                <a:latin typeface="Arial Unicode MS" pitchFamily="34" charset="-128"/>
              </a:rPr>
              <a:t>!!!</a:t>
            </a:r>
            <a:r>
              <a:rPr lang="de-DE" sz="1200" i="1" dirty="0">
                <a:solidFill>
                  <a:srgbClr val="CC0000"/>
                </a:solidFill>
                <a:latin typeface="Arial Unicode MS" pitchFamily="34" charset="-128"/>
              </a:rPr>
              <a:t> See</a:t>
            </a:r>
            <a:r>
              <a:rPr lang="de-DE" sz="1200" i="1" dirty="0" smtClean="0">
                <a:solidFill>
                  <a:srgbClr val="CC0000"/>
                </a:solidFill>
                <a:latin typeface="Arial Unicode MS" pitchFamily="34" charset="-128"/>
              </a:rPr>
              <a:t>:</a:t>
            </a:r>
          </a:p>
          <a:p>
            <a:endParaRPr lang="de-DE" sz="1200" i="1" dirty="0">
              <a:solidFill>
                <a:srgbClr val="CC0000"/>
              </a:solidFill>
              <a:latin typeface="Arial Unicode MS" pitchFamily="34" charset="-128"/>
            </a:endParaRPr>
          </a:p>
          <a:p>
            <a:r>
              <a:rPr lang="de-DE" sz="1200" b="1" dirty="0">
                <a:solidFill>
                  <a:srgbClr val="606060"/>
                </a:solidFill>
              </a:rPr>
              <a:t>A. Rathke, M.V.P.  EPJ A18 (2003)  691</a:t>
            </a:r>
          </a:p>
          <a:p>
            <a:r>
              <a:rPr lang="de-DE" sz="1200" b="1" dirty="0">
                <a:solidFill>
                  <a:srgbClr val="606060"/>
                </a:solidFill>
              </a:rPr>
              <a:t>                                                                                                               </a:t>
            </a:r>
          </a:p>
          <a:p>
            <a:r>
              <a:rPr lang="de-DE" sz="1200" b="1" dirty="0">
                <a:solidFill>
                  <a:srgbClr val="606060"/>
                </a:solidFill>
              </a:rPr>
              <a:t>R. Arndt,  et al. PRC 69 (2004) 035208</a:t>
            </a:r>
          </a:p>
          <a:p>
            <a:r>
              <a:rPr lang="de-DE" sz="1200" b="1" dirty="0">
                <a:solidFill>
                  <a:srgbClr val="606060"/>
                </a:solidFill>
              </a:rPr>
              <a:t>                                                                                                                 D.Diakonov, V. Petrov PRD69 (2004) 094011</a:t>
            </a:r>
          </a:p>
          <a:p>
            <a:endParaRPr lang="de-DE" sz="1200" i="1" dirty="0">
              <a:solidFill>
                <a:srgbClr val="CC0000"/>
              </a:solidFill>
              <a:latin typeface="Arial Unicode MS" pitchFamily="34" charset="-128"/>
            </a:endParaRPr>
          </a:p>
          <a:p>
            <a:r>
              <a:rPr lang="de-DE" sz="1200" b="1" dirty="0">
                <a:solidFill>
                  <a:srgbClr val="606060"/>
                </a:solidFill>
              </a:rPr>
              <a:t>YA. Azimov, V. Kuznetsov, I. Strakovsky, M.V.P. EPJ A25 (2004) </a:t>
            </a:r>
            <a:r>
              <a:rPr lang="de-DE" sz="1200" b="1" dirty="0" smtClean="0">
                <a:solidFill>
                  <a:srgbClr val="606060"/>
                </a:solidFill>
              </a:rPr>
              <a:t>325</a:t>
            </a:r>
          </a:p>
          <a:p>
            <a:endParaRPr lang="de-DE" sz="1200" b="1" dirty="0" smtClean="0">
              <a:solidFill>
                <a:srgbClr val="606060"/>
              </a:solidFill>
            </a:endParaRPr>
          </a:p>
          <a:p>
            <a:r>
              <a:rPr lang="de-DE" sz="1200" b="1" dirty="0" smtClean="0">
                <a:solidFill>
                  <a:srgbClr val="606060"/>
                </a:solidFill>
              </a:rPr>
              <a:t>Kim, Praszalowicz, Yang, MVP, PRD71 (2005) 094023</a:t>
            </a:r>
          </a:p>
          <a:p>
            <a:endParaRPr lang="de-DE" sz="1200" b="1" dirty="0" smtClean="0">
              <a:solidFill>
                <a:srgbClr val="606060"/>
              </a:solidFill>
            </a:endParaRPr>
          </a:p>
          <a:p>
            <a:endParaRPr lang="de-DE" sz="1200" b="1" dirty="0" smtClean="0">
              <a:solidFill>
                <a:srgbClr val="606060"/>
              </a:solidFill>
            </a:endParaRPr>
          </a:p>
          <a:p>
            <a:r>
              <a:rPr lang="de-DE" sz="1200" b="1" i="1" dirty="0" smtClean="0">
                <a:solidFill>
                  <a:srgbClr val="CC0000"/>
                </a:solidFill>
                <a:latin typeface="Arial Unicode MS" pitchFamily="34" charset="-128"/>
              </a:rPr>
              <a:t>Red curve (SAID + narrow N*(1685))  was obtained WITHOUT fitting!</a:t>
            </a:r>
            <a:endParaRPr lang="de-DE" sz="1200" b="1" i="1" dirty="0">
              <a:solidFill>
                <a:srgbClr val="CC0000"/>
              </a:solidFill>
              <a:latin typeface="Arial Unicode MS" pitchFamily="34" charset="-128"/>
            </a:endParaRPr>
          </a:p>
          <a:p>
            <a:endParaRPr lang="de-DE" sz="1200" b="1" dirty="0">
              <a:solidFill>
                <a:srgbClr val="606060"/>
              </a:solidFill>
            </a:endParaRPr>
          </a:p>
          <a:p>
            <a:endParaRPr lang="de-DE" sz="1200" i="1" dirty="0">
              <a:solidFill>
                <a:srgbClr val="CC0000"/>
              </a:solidFill>
              <a:latin typeface="Arial Unicode MS" pitchFamily="34" charset="-128"/>
            </a:endParaRPr>
          </a:p>
          <a:p>
            <a:endParaRPr lang="de-DE" sz="1200" i="1" dirty="0">
              <a:solidFill>
                <a:srgbClr val="CC0000"/>
              </a:solidFill>
              <a:latin typeface="Arial Unicode MS" pitchFamily="34" charset="-128"/>
            </a:endParaRPr>
          </a:p>
          <a:p>
            <a:endParaRPr lang="en-GB" sz="1200" i="1" dirty="0">
              <a:solidFill>
                <a:srgbClr val="CC0000"/>
              </a:solidFill>
              <a:latin typeface="Arial Unicode MS" pitchFamily="34" charset="-128"/>
            </a:endParaRPr>
          </a:p>
        </p:txBody>
      </p:sp>
      <p:sp>
        <p:nvSpPr>
          <p:cNvPr id="17412" name="Text Box 1026"/>
          <p:cNvSpPr txBox="1">
            <a:spLocks noChangeArrowheads="1"/>
          </p:cNvSpPr>
          <p:nvPr/>
        </p:nvSpPr>
        <p:spPr bwMode="auto">
          <a:xfrm>
            <a:off x="307975" y="214313"/>
            <a:ext cx="8836025" cy="830262"/>
          </a:xfrm>
          <a:prstGeom prst="rect">
            <a:avLst/>
          </a:prstGeom>
          <a:noFill/>
          <a:ln w="9525">
            <a:noFill/>
            <a:miter lim="800000"/>
            <a:headEnd/>
            <a:tailEnd/>
          </a:ln>
        </p:spPr>
        <p:txBody>
          <a:bodyPr wrap="none">
            <a:spAutoFit/>
          </a:bodyPr>
          <a:lstStyle/>
          <a:p>
            <a:r>
              <a:rPr lang="de-DE" dirty="0">
                <a:solidFill>
                  <a:srgbClr val="CC0000"/>
                </a:solidFill>
                <a:latin typeface="Book Antiqua" pitchFamily="18" charset="0"/>
              </a:rPr>
              <a:t>Calculation of eta-n invariant mass: SAID multipoles+ N*(1685)</a:t>
            </a:r>
          </a:p>
          <a:p>
            <a:r>
              <a:rPr lang="de-DE" dirty="0">
                <a:solidFill>
                  <a:srgbClr val="CC0000"/>
                </a:solidFill>
                <a:latin typeface="Book Antiqua" pitchFamily="18" charset="0"/>
              </a:rPr>
              <a:t>added coherently </a:t>
            </a:r>
            <a:r>
              <a:rPr lang="de-DE" dirty="0" smtClean="0">
                <a:solidFill>
                  <a:srgbClr val="CC0000"/>
                </a:solidFill>
                <a:latin typeface="Book Antiqua" pitchFamily="18" charset="0"/>
              </a:rPr>
              <a:t> (back of an envelope estimate)</a:t>
            </a:r>
            <a:endParaRPr lang="en-GB" dirty="0">
              <a:solidFill>
                <a:srgbClr val="CC0000"/>
              </a:solidFill>
              <a:latin typeface="Book Antiqua" pitchFamily="18" charset="0"/>
            </a:endParaRPr>
          </a:p>
        </p:txBody>
      </p:sp>
      <p:pic>
        <p:nvPicPr>
          <p:cNvPr id="41986" name="Picture 2"/>
          <p:cNvPicPr>
            <a:picLocks noChangeAspect="1" noChangeArrowheads="1"/>
          </p:cNvPicPr>
          <p:nvPr/>
        </p:nvPicPr>
        <p:blipFill>
          <a:blip r:embed="rId3"/>
          <a:srcRect/>
          <a:stretch>
            <a:fillRect/>
          </a:stretch>
        </p:blipFill>
        <p:spPr bwMode="auto">
          <a:xfrm>
            <a:off x="4357686" y="1571612"/>
            <a:ext cx="3627943" cy="1671640"/>
          </a:xfrm>
          <a:prstGeom prst="rect">
            <a:avLst/>
          </a:prstGeom>
          <a:noFill/>
          <a:ln w="9525">
            <a:noFill/>
            <a:miter lim="800000"/>
            <a:headEnd/>
            <a:tailEnd/>
          </a:ln>
          <a:effectLst/>
        </p:spPr>
      </p:pic>
      <p:cxnSp>
        <p:nvCxnSpPr>
          <p:cNvPr id="7" name="Straight Arrow Connector 6"/>
          <p:cNvCxnSpPr/>
          <p:nvPr/>
        </p:nvCxnSpPr>
        <p:spPr>
          <a:xfrm rot="5400000">
            <a:off x="2750331" y="1464455"/>
            <a:ext cx="1714512"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307975" y="214313"/>
            <a:ext cx="8545929" cy="1200329"/>
          </a:xfrm>
          <a:prstGeom prst="rect">
            <a:avLst/>
          </a:prstGeom>
          <a:solidFill>
            <a:schemeClr val="accent1">
              <a:lumMod val="20000"/>
              <a:lumOff val="80000"/>
            </a:schemeClr>
          </a:solidFill>
          <a:ln w="9525">
            <a:noFill/>
            <a:miter lim="800000"/>
            <a:headEnd/>
            <a:tailEnd/>
          </a:ln>
        </p:spPr>
        <p:txBody>
          <a:bodyPr wrap="none">
            <a:spAutoFit/>
          </a:bodyPr>
          <a:lstStyle/>
          <a:p>
            <a:r>
              <a:rPr lang="de-DE" dirty="0" smtClean="0">
                <a:solidFill>
                  <a:srgbClr val="CC0000"/>
                </a:solidFill>
                <a:latin typeface="Book Antiqua" pitchFamily="18" charset="0"/>
              </a:rPr>
              <a:t>A signal of N*(1685)  in the photoproduction off FREE proton</a:t>
            </a:r>
          </a:p>
          <a:p>
            <a:r>
              <a:rPr lang="de-DE" dirty="0" smtClean="0">
                <a:solidFill>
                  <a:srgbClr val="CC0000"/>
                </a:solidFill>
                <a:latin typeface="Book Antiqua" pitchFamily="18" charset="0"/>
              </a:rPr>
              <a:t>is expected to be strongly suppressed as compared to </a:t>
            </a:r>
          </a:p>
          <a:p>
            <a:r>
              <a:rPr lang="de-DE" dirty="0" smtClean="0">
                <a:solidFill>
                  <a:srgbClr val="CC0000"/>
                </a:solidFill>
                <a:latin typeface="Book Antiqua" pitchFamily="18" charset="0"/>
              </a:rPr>
              <a:t>the neutron channel.   </a:t>
            </a:r>
            <a:endParaRPr lang="de-DE" dirty="0">
              <a:solidFill>
                <a:srgbClr val="CC0000"/>
              </a:solidFill>
              <a:latin typeface="Book Antiqua" pitchFamily="18" charset="0"/>
            </a:endParaRPr>
          </a:p>
        </p:txBody>
      </p:sp>
      <p:pic>
        <p:nvPicPr>
          <p:cNvPr id="3" name="Picture 2"/>
          <p:cNvPicPr>
            <a:picLocks noChangeAspect="1" noChangeArrowheads="1"/>
          </p:cNvPicPr>
          <p:nvPr/>
        </p:nvPicPr>
        <p:blipFill>
          <a:blip r:embed="rId2"/>
          <a:srcRect/>
          <a:stretch>
            <a:fillRect/>
          </a:stretch>
        </p:blipFill>
        <p:spPr bwMode="auto">
          <a:xfrm>
            <a:off x="714348" y="1500174"/>
            <a:ext cx="2162911" cy="1143002"/>
          </a:xfrm>
          <a:prstGeom prst="rect">
            <a:avLst/>
          </a:prstGeom>
          <a:noFill/>
          <a:ln w="9525">
            <a:noFill/>
            <a:miter lim="800000"/>
            <a:headEnd/>
            <a:tailEnd/>
          </a:ln>
          <a:effectLst/>
        </p:spPr>
      </p:pic>
      <p:sp>
        <p:nvSpPr>
          <p:cNvPr id="4" name="Rectangle 3"/>
          <p:cNvSpPr/>
          <p:nvPr/>
        </p:nvSpPr>
        <p:spPr>
          <a:xfrm>
            <a:off x="3143240" y="1785926"/>
            <a:ext cx="4572000" cy="461665"/>
          </a:xfrm>
          <a:prstGeom prst="rect">
            <a:avLst/>
          </a:prstGeom>
        </p:spPr>
        <p:txBody>
          <a:bodyPr>
            <a:spAutoFit/>
          </a:bodyPr>
          <a:lstStyle/>
          <a:p>
            <a:pPr marL="228600" indent="-228600" eaLnBrk="1" hangingPunct="1">
              <a:buAutoNum type="alphaUcPeriod"/>
            </a:pPr>
            <a:r>
              <a:rPr lang="de-DE" sz="1200" b="1" dirty="0" smtClean="0">
                <a:solidFill>
                  <a:srgbClr val="606060"/>
                </a:solidFill>
              </a:rPr>
              <a:t>Rathke, M.V.P.  EPJ A18 (2003)  691</a:t>
            </a:r>
          </a:p>
          <a:p>
            <a:pPr marL="228600" indent="-228600" eaLnBrk="1" hangingPunct="1"/>
            <a:r>
              <a:rPr lang="de-DE" sz="1200" b="1" dirty="0" smtClean="0">
                <a:solidFill>
                  <a:srgbClr val="606060"/>
                </a:solidFill>
              </a:rPr>
              <a:t>Kim, Praszalowicz, Yang, MVP, PRD71 (2005) 094023</a:t>
            </a:r>
          </a:p>
        </p:txBody>
      </p:sp>
      <p:sp>
        <p:nvSpPr>
          <p:cNvPr id="5" name="TextBox 4"/>
          <p:cNvSpPr txBox="1"/>
          <p:nvPr/>
        </p:nvSpPr>
        <p:spPr>
          <a:xfrm>
            <a:off x="0" y="3143248"/>
            <a:ext cx="8852103" cy="3416320"/>
          </a:xfrm>
          <a:prstGeom prst="rect">
            <a:avLst/>
          </a:prstGeom>
          <a:noFill/>
        </p:spPr>
        <p:txBody>
          <a:bodyPr wrap="none" rtlCol="0">
            <a:spAutoFit/>
          </a:bodyPr>
          <a:lstStyle/>
          <a:p>
            <a:pPr>
              <a:buFont typeface="Wingdings" pitchFamily="2" charset="2"/>
              <a:buChar char="ü"/>
            </a:pPr>
            <a:r>
              <a:rPr lang="de-DE" sz="2000" dirty="0" smtClean="0">
                <a:solidFill>
                  <a:srgbClr val="CC0000"/>
                </a:solidFill>
                <a:latin typeface="Book Antiqua" pitchFamily="18" charset="0"/>
              </a:rPr>
              <a:t>We choose to analyse photon beam asymmetry in which a weak resonance </a:t>
            </a:r>
          </a:p>
          <a:p>
            <a:r>
              <a:rPr lang="de-DE" sz="2000" dirty="0" smtClean="0">
                <a:solidFill>
                  <a:srgbClr val="CC0000"/>
                </a:solidFill>
                <a:latin typeface="Book Antiqua" pitchFamily="18" charset="0"/>
              </a:rPr>
              <a:t>     signal  is encanced via interference with a smooth contributions</a:t>
            </a:r>
          </a:p>
          <a:p>
            <a:r>
              <a:rPr lang="de-DE" sz="1200" b="1" dirty="0" smtClean="0">
                <a:solidFill>
                  <a:srgbClr val="606060"/>
                </a:solidFill>
              </a:rPr>
              <a:t>            See M. Amarian, D. Diakonov, MVP, PRD78 (2008) 074003  for uses of interference to reveal Theta+ signal from CLAS data</a:t>
            </a:r>
          </a:p>
          <a:p>
            <a:endParaRPr lang="de-DE" sz="2000" dirty="0" smtClean="0">
              <a:solidFill>
                <a:srgbClr val="CC0000"/>
              </a:solidFill>
              <a:latin typeface="Book Antiqua" pitchFamily="18" charset="0"/>
            </a:endParaRPr>
          </a:p>
          <a:p>
            <a:pPr>
              <a:buFont typeface="Wingdings" pitchFamily="2" charset="2"/>
              <a:buChar char="ü"/>
            </a:pPr>
            <a:r>
              <a:rPr lang="de-DE" sz="2000" dirty="0" smtClean="0">
                <a:solidFill>
                  <a:srgbClr val="CC0000"/>
                </a:solidFill>
                <a:latin typeface="Book Antiqua" pitchFamily="18" charset="0"/>
              </a:rPr>
              <a:t> Narrowness of the signal requires careful studies of energy resolution and</a:t>
            </a:r>
          </a:p>
          <a:p>
            <a:r>
              <a:rPr lang="de-DE" sz="2000" dirty="0" smtClean="0">
                <a:solidFill>
                  <a:srgbClr val="CC0000"/>
                </a:solidFill>
                <a:latin typeface="Book Antiqua" pitchFamily="18" charset="0"/>
              </a:rPr>
              <a:t>    fine energy binning </a:t>
            </a:r>
          </a:p>
          <a:p>
            <a:endParaRPr lang="de-DE" sz="2000" dirty="0" smtClean="0">
              <a:solidFill>
                <a:srgbClr val="CC0000"/>
              </a:solidFill>
              <a:latin typeface="Book Antiqua" pitchFamily="18" charset="0"/>
            </a:endParaRPr>
          </a:p>
          <a:p>
            <a:pPr>
              <a:buFont typeface="Wingdings" pitchFamily="2" charset="2"/>
              <a:buChar char="ü"/>
            </a:pPr>
            <a:r>
              <a:rPr lang="de-DE" sz="2000" dirty="0" smtClean="0">
                <a:solidFill>
                  <a:srgbClr val="CC0000"/>
                </a:solidFill>
                <a:latin typeface="Book Antiqua" pitchFamily="18" charset="0"/>
              </a:rPr>
              <a:t> As the expected weak resonance signal  is mostly due to interference</a:t>
            </a:r>
          </a:p>
          <a:p>
            <a:r>
              <a:rPr lang="de-DE" sz="2000" dirty="0" smtClean="0">
                <a:solidFill>
                  <a:srgbClr val="CC0000"/>
                </a:solidFill>
                <a:latin typeface="Book Antiqua" pitchFamily="18" charset="0"/>
              </a:rPr>
              <a:t>    it is not necessarily has a form of a  peak </a:t>
            </a:r>
            <a:r>
              <a:rPr lang="de-DE" sz="2000" dirty="0" smtClean="0">
                <a:solidFill>
                  <a:srgbClr val="CC0000"/>
                </a:solidFill>
                <a:latin typeface="Book Antiqua" pitchFamily="18" charset="0"/>
                <a:sym typeface="Wingdings" pitchFamily="2" charset="2"/>
              </a:rPr>
              <a:t> „interference pattern </a:t>
            </a:r>
          </a:p>
          <a:p>
            <a:r>
              <a:rPr lang="de-DE" sz="2000" dirty="0" smtClean="0">
                <a:solidFill>
                  <a:srgbClr val="CC0000"/>
                </a:solidFill>
                <a:latin typeface="Book Antiqua" pitchFamily="18" charset="0"/>
                <a:sym typeface="Wingdings" pitchFamily="2" charset="2"/>
              </a:rPr>
              <a:t>     recognition“</a:t>
            </a:r>
            <a:endParaRPr lang="de-DE" sz="2000" dirty="0" smtClean="0">
              <a:solidFill>
                <a:srgbClr val="CC0000"/>
              </a:solidFill>
              <a:latin typeface="Book Antiqua" pitchFamily="18" charset="0"/>
            </a:endParaRPr>
          </a:p>
          <a:p>
            <a:endParaRPr lang="de-DE" dirty="0"/>
          </a:p>
        </p:txBody>
      </p:sp>
      <p:sp>
        <p:nvSpPr>
          <p:cNvPr id="6" name="TextBox 5"/>
          <p:cNvSpPr txBox="1"/>
          <p:nvPr/>
        </p:nvSpPr>
        <p:spPr>
          <a:xfrm>
            <a:off x="357158" y="2643182"/>
            <a:ext cx="2000232" cy="461665"/>
          </a:xfrm>
          <a:prstGeom prst="rect">
            <a:avLst/>
          </a:prstGeom>
          <a:solidFill>
            <a:schemeClr val="accent1">
              <a:lumMod val="20000"/>
              <a:lumOff val="80000"/>
            </a:schemeClr>
          </a:solidFill>
        </p:spPr>
        <p:txBody>
          <a:bodyPr wrap="square" rtlCol="0">
            <a:spAutoFit/>
          </a:bodyPr>
          <a:lstStyle/>
          <a:p>
            <a:r>
              <a:rPr lang="de-DE" dirty="0" smtClean="0">
                <a:solidFill>
                  <a:srgbClr val="CC0000"/>
                </a:solidFill>
                <a:latin typeface="Book Antiqua" pitchFamily="18" charset="0"/>
              </a:rPr>
              <a:t>Therefore:</a:t>
            </a:r>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428750"/>
            <a:ext cx="4629150" cy="4797425"/>
          </a:xfrm>
          <a:prstGeom prst="rect">
            <a:avLst/>
          </a:prstGeom>
          <a:noFill/>
          <a:ln w="9525">
            <a:noFill/>
            <a:miter lim="800000"/>
            <a:headEnd/>
            <a:tailEnd/>
          </a:ln>
        </p:spPr>
      </p:pic>
      <p:sp>
        <p:nvSpPr>
          <p:cNvPr id="3" name="TextBox 2"/>
          <p:cNvSpPr txBox="1">
            <a:spLocks noChangeArrowheads="1"/>
          </p:cNvSpPr>
          <p:nvPr/>
        </p:nvSpPr>
        <p:spPr bwMode="auto">
          <a:xfrm>
            <a:off x="142875" y="285750"/>
            <a:ext cx="7791450" cy="708025"/>
          </a:xfrm>
          <a:prstGeom prst="rect">
            <a:avLst/>
          </a:prstGeom>
          <a:solidFill>
            <a:schemeClr val="accent1">
              <a:lumMod val="20000"/>
              <a:lumOff val="80000"/>
            </a:schemeClr>
          </a:solidFill>
          <a:ln w="9525">
            <a:noFill/>
            <a:miter lim="800000"/>
            <a:headEnd/>
            <a:tailEnd/>
          </a:ln>
        </p:spPr>
        <p:txBody>
          <a:bodyPr wrap="none">
            <a:spAutoFit/>
          </a:bodyPr>
          <a:lstStyle/>
          <a:p>
            <a:r>
              <a:rPr lang="de-DE" sz="2000" b="1" dirty="0">
                <a:solidFill>
                  <a:srgbClr val="339933"/>
                </a:solidFill>
                <a:latin typeface="Book Antiqua" pitchFamily="18" charset="0"/>
              </a:rPr>
              <a:t>GRAAL beam asymmetry for eta photoproduction on </a:t>
            </a:r>
            <a:r>
              <a:rPr lang="de-DE" sz="2000" b="1" dirty="0">
                <a:solidFill>
                  <a:srgbClr val="CC0000"/>
                </a:solidFill>
                <a:latin typeface="Book Antiqua" pitchFamily="18" charset="0"/>
              </a:rPr>
              <a:t>free proton</a:t>
            </a:r>
          </a:p>
          <a:p>
            <a:r>
              <a:rPr lang="de-DE" sz="2000" b="1" dirty="0">
                <a:solidFill>
                  <a:srgbClr val="339933"/>
                </a:solidFill>
                <a:latin typeface="Book Antiqua" pitchFamily="18" charset="0"/>
              </a:rPr>
              <a:t>with fine energy binning. </a:t>
            </a:r>
          </a:p>
        </p:txBody>
      </p:sp>
      <p:sp>
        <p:nvSpPr>
          <p:cNvPr id="4" name="Text Box 3"/>
          <p:cNvSpPr txBox="1">
            <a:spLocks noChangeArrowheads="1"/>
          </p:cNvSpPr>
          <p:nvPr/>
        </p:nvSpPr>
        <p:spPr bwMode="auto">
          <a:xfrm>
            <a:off x="3714744" y="1071546"/>
            <a:ext cx="4528676" cy="646331"/>
          </a:xfrm>
          <a:prstGeom prst="rect">
            <a:avLst/>
          </a:prstGeom>
          <a:noFill/>
          <a:ln w="9525">
            <a:noFill/>
            <a:miter lim="800000"/>
            <a:headEnd/>
            <a:tailEnd/>
          </a:ln>
        </p:spPr>
        <p:txBody>
          <a:bodyPr wrap="none">
            <a:spAutoFit/>
          </a:bodyPr>
          <a:lstStyle/>
          <a:p>
            <a:r>
              <a:rPr lang="de-DE" sz="1200" b="1" dirty="0">
                <a:solidFill>
                  <a:srgbClr val="606060"/>
                </a:solidFill>
              </a:rPr>
              <a:t>V. Kuznetsov, M.V.P, et al., hep-ex/0703003</a:t>
            </a:r>
          </a:p>
          <a:p>
            <a:r>
              <a:rPr lang="de-DE" sz="1200" b="1" dirty="0">
                <a:solidFill>
                  <a:srgbClr val="606060"/>
                </a:solidFill>
              </a:rPr>
              <a:t>V. Kuznetsov, M.V.P, et al., Acta Physica Polonica , 39 (2008)  1949</a:t>
            </a:r>
          </a:p>
          <a:p>
            <a:r>
              <a:rPr lang="de-DE" sz="1200" b="1" dirty="0">
                <a:solidFill>
                  <a:srgbClr val="606060"/>
                </a:solidFill>
              </a:rPr>
              <a:t>V. Kuznetsov, M.V.P., JETP Lett., 88 (2008) 347</a:t>
            </a:r>
            <a:endParaRPr lang="en-GB" sz="1200" b="1" dirty="0">
              <a:solidFill>
                <a:srgbClr val="606060"/>
              </a:solidFill>
            </a:endParaRPr>
          </a:p>
        </p:txBody>
      </p:sp>
      <p:sp>
        <p:nvSpPr>
          <p:cNvPr id="5" name="TextBox 4"/>
          <p:cNvSpPr txBox="1">
            <a:spLocks noChangeArrowheads="1"/>
          </p:cNvSpPr>
          <p:nvPr/>
        </p:nvSpPr>
        <p:spPr bwMode="auto">
          <a:xfrm>
            <a:off x="4929188" y="2000250"/>
            <a:ext cx="4314825" cy="2032000"/>
          </a:xfrm>
          <a:prstGeom prst="rect">
            <a:avLst/>
          </a:prstGeom>
          <a:noFill/>
          <a:ln w="9525">
            <a:noFill/>
            <a:miter lim="800000"/>
            <a:headEnd/>
            <a:tailEnd/>
          </a:ln>
        </p:spPr>
        <p:txBody>
          <a:bodyPr wrap="none">
            <a:spAutoFit/>
          </a:bodyPr>
          <a:lstStyle/>
          <a:p>
            <a:r>
              <a:rPr lang="de-DE" sz="1800"/>
              <a:t>One sees deviation of  the data from SAID</a:t>
            </a:r>
          </a:p>
          <a:p>
            <a:r>
              <a:rPr lang="de-DE" sz="1800"/>
              <a:t>solution in narrow inv. energy interval</a:t>
            </a:r>
          </a:p>
          <a:p>
            <a:r>
              <a:rPr lang="de-DE" sz="1800"/>
              <a:t>W~1670 – 1710 MeV with pattern </a:t>
            </a:r>
          </a:p>
          <a:p>
            <a:r>
              <a:rPr lang="de-DE" sz="1800"/>
              <a:t>similar to interference of a narrow </a:t>
            </a:r>
          </a:p>
          <a:p>
            <a:r>
              <a:rPr lang="de-DE" sz="1800"/>
              <a:t>resonance with smooth amplitude.</a:t>
            </a:r>
          </a:p>
          <a:p>
            <a:endParaRPr lang="de-DE" sz="1800"/>
          </a:p>
          <a:p>
            <a:r>
              <a:rPr lang="de-DE" sz="1800"/>
              <a:t>Fit: smooth  SAID multipoles + a resonance </a:t>
            </a:r>
          </a:p>
        </p:txBody>
      </p:sp>
      <p:pic>
        <p:nvPicPr>
          <p:cNvPr id="8195" name="Picture 3"/>
          <p:cNvPicPr>
            <a:picLocks noChangeAspect="1" noChangeArrowheads="1"/>
          </p:cNvPicPr>
          <p:nvPr/>
        </p:nvPicPr>
        <p:blipFill>
          <a:blip r:embed="rId3"/>
          <a:srcRect/>
          <a:stretch>
            <a:fillRect/>
          </a:stretch>
        </p:blipFill>
        <p:spPr bwMode="auto">
          <a:xfrm>
            <a:off x="4786313" y="4214813"/>
            <a:ext cx="3900487" cy="393700"/>
          </a:xfrm>
          <a:prstGeom prst="rect">
            <a:avLst/>
          </a:prstGeom>
          <a:noFill/>
          <a:ln w="9525">
            <a:noFill/>
            <a:miter lim="800000"/>
            <a:headEnd/>
            <a:tailEnd/>
          </a:ln>
        </p:spPr>
      </p:pic>
      <p:pic>
        <p:nvPicPr>
          <p:cNvPr id="8196" name="Picture 4"/>
          <p:cNvPicPr>
            <a:picLocks noChangeAspect="1" noChangeArrowheads="1"/>
          </p:cNvPicPr>
          <p:nvPr/>
        </p:nvPicPr>
        <p:blipFill>
          <a:blip r:embed="rId4"/>
          <a:srcRect/>
          <a:stretch>
            <a:fillRect/>
          </a:stretch>
        </p:blipFill>
        <p:spPr bwMode="auto">
          <a:xfrm>
            <a:off x="6072188" y="4643438"/>
            <a:ext cx="2727325" cy="1952625"/>
          </a:xfrm>
          <a:prstGeom prst="rect">
            <a:avLst/>
          </a:prstGeom>
          <a:noFill/>
          <a:ln w="9525">
            <a:noFill/>
            <a:miter lim="800000"/>
            <a:headEnd/>
            <a:tailEnd/>
          </a:ln>
        </p:spPr>
      </p:pic>
      <p:pic>
        <p:nvPicPr>
          <p:cNvPr id="8197" name="Picture 5"/>
          <p:cNvPicPr>
            <a:picLocks noChangeAspect="1" noChangeArrowheads="1"/>
          </p:cNvPicPr>
          <p:nvPr/>
        </p:nvPicPr>
        <p:blipFill>
          <a:blip r:embed="rId5"/>
          <a:srcRect/>
          <a:stretch>
            <a:fillRect/>
          </a:stretch>
        </p:blipFill>
        <p:spPr bwMode="auto">
          <a:xfrm>
            <a:off x="2714625" y="5143500"/>
            <a:ext cx="3040063"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00063" y="500063"/>
            <a:ext cx="8521885" cy="707886"/>
          </a:xfrm>
          <a:prstGeom prst="rect">
            <a:avLst/>
          </a:prstGeom>
          <a:solidFill>
            <a:schemeClr val="accent1">
              <a:lumMod val="20000"/>
              <a:lumOff val="80000"/>
            </a:schemeClr>
          </a:solidFill>
          <a:ln w="9525">
            <a:noFill/>
            <a:miter lim="800000"/>
            <a:headEnd/>
            <a:tailEnd/>
          </a:ln>
        </p:spPr>
        <p:txBody>
          <a:bodyPr wrap="none">
            <a:spAutoFit/>
          </a:bodyPr>
          <a:lstStyle/>
          <a:p>
            <a:r>
              <a:rPr lang="de-DE" sz="2000" b="1" dirty="0" smtClean="0">
                <a:latin typeface="Book Antiqua" pitchFamily="18" charset="0"/>
              </a:rPr>
              <a:t>„Simple </a:t>
            </a:r>
            <a:r>
              <a:rPr lang="de-DE" sz="2000" b="1" dirty="0">
                <a:latin typeface="Book Antiqua" pitchFamily="18" charset="0"/>
              </a:rPr>
              <a:t>and consise explanation of recent data on eta photoproduction </a:t>
            </a:r>
          </a:p>
          <a:p>
            <a:r>
              <a:rPr lang="de-DE" sz="2000" b="1" dirty="0">
                <a:latin typeface="Book Antiqua" pitchFamily="18" charset="0"/>
              </a:rPr>
              <a:t>is an existence of a new narrow nucleon resonance with </a:t>
            </a:r>
            <a:r>
              <a:rPr lang="de-DE" sz="2000" b="1" dirty="0" smtClean="0">
                <a:latin typeface="Book Antiqua" pitchFamily="18" charset="0"/>
              </a:rPr>
              <a:t>properties“:</a:t>
            </a:r>
            <a:endParaRPr lang="de-DE" sz="2000" b="1" dirty="0">
              <a:latin typeface="Book Antiqua" pitchFamily="18" charset="0"/>
            </a:endParaRPr>
          </a:p>
        </p:txBody>
      </p:sp>
      <p:pic>
        <p:nvPicPr>
          <p:cNvPr id="9218" name="Picture 2"/>
          <p:cNvPicPr>
            <a:picLocks noChangeAspect="1" noChangeArrowheads="1"/>
          </p:cNvPicPr>
          <p:nvPr/>
        </p:nvPicPr>
        <p:blipFill>
          <a:blip r:embed="rId2"/>
          <a:srcRect/>
          <a:stretch>
            <a:fillRect/>
          </a:stretch>
        </p:blipFill>
        <p:spPr bwMode="auto">
          <a:xfrm>
            <a:off x="214282" y="1714488"/>
            <a:ext cx="5076825" cy="4764087"/>
          </a:xfrm>
          <a:prstGeom prst="rect">
            <a:avLst/>
          </a:prstGeom>
          <a:noFill/>
          <a:ln w="9525">
            <a:noFill/>
            <a:miter lim="800000"/>
            <a:headEnd/>
            <a:tailEnd/>
          </a:ln>
        </p:spPr>
      </p:pic>
      <p:sp>
        <p:nvSpPr>
          <p:cNvPr id="4" name="TextBox 3"/>
          <p:cNvSpPr txBox="1"/>
          <p:nvPr/>
        </p:nvSpPr>
        <p:spPr>
          <a:xfrm>
            <a:off x="6215063" y="1857375"/>
            <a:ext cx="2714625" cy="3323987"/>
          </a:xfrm>
          <a:prstGeom prst="rect">
            <a:avLst/>
          </a:prstGeom>
          <a:noFill/>
        </p:spPr>
        <p:txBody>
          <a:bodyPr>
            <a:spAutoFit/>
          </a:bodyPr>
          <a:lstStyle/>
          <a:p>
            <a:pPr>
              <a:defRPr/>
            </a:pPr>
            <a:r>
              <a:rPr lang="de-DE" sz="1800" dirty="0"/>
              <a:t>Properties very similar</a:t>
            </a:r>
          </a:p>
          <a:p>
            <a:pPr>
              <a:defRPr/>
            </a:pPr>
            <a:r>
              <a:rPr lang="de-DE" sz="1800" dirty="0"/>
              <a:t>to that predicted for  </a:t>
            </a:r>
          </a:p>
          <a:p>
            <a:pPr>
              <a:defRPr/>
            </a:pPr>
            <a:r>
              <a:rPr lang="de-DE" sz="1800" dirty="0"/>
              <a:t>N* from anti-decuplet:</a:t>
            </a:r>
          </a:p>
          <a:p>
            <a:pPr>
              <a:defRPr/>
            </a:pPr>
            <a:endParaRPr lang="de-DE" sz="1800" dirty="0"/>
          </a:p>
          <a:p>
            <a:pPr marL="228600" indent="-228600">
              <a:buAutoNum type="alphaUcPeriod"/>
              <a:defRPr/>
            </a:pPr>
            <a:r>
              <a:rPr lang="de-DE" sz="1200" b="1" dirty="0" smtClean="0">
                <a:solidFill>
                  <a:schemeClr val="bg2">
                    <a:lumMod val="75000"/>
                  </a:schemeClr>
                </a:solidFill>
              </a:rPr>
              <a:t>Rathke</a:t>
            </a:r>
            <a:r>
              <a:rPr lang="de-DE" sz="1200" b="1" dirty="0">
                <a:solidFill>
                  <a:schemeClr val="bg2">
                    <a:lumMod val="75000"/>
                  </a:schemeClr>
                </a:solidFill>
              </a:rPr>
              <a:t>, M.V.P.  EPJ A18 (2003)  </a:t>
            </a:r>
            <a:r>
              <a:rPr lang="de-DE" sz="1200" b="1" dirty="0" smtClean="0">
                <a:solidFill>
                  <a:schemeClr val="bg2">
                    <a:lumMod val="75000"/>
                  </a:schemeClr>
                </a:solidFill>
              </a:rPr>
              <a:t>691</a:t>
            </a:r>
          </a:p>
          <a:p>
            <a:pPr marL="228600" indent="-228600">
              <a:defRPr/>
            </a:pPr>
            <a:r>
              <a:rPr lang="de-DE" sz="1200" b="1" dirty="0" smtClean="0">
                <a:solidFill>
                  <a:srgbClr val="606060"/>
                </a:solidFill>
              </a:rPr>
              <a:t>YA. Azimov, V. Kuznetsov, I. Strakovsky, M.V.P. EPJ A25 (2004) 325</a:t>
            </a:r>
            <a:endParaRPr lang="de-DE" sz="1200" b="1" dirty="0">
              <a:solidFill>
                <a:schemeClr val="bg2">
                  <a:lumMod val="75000"/>
                </a:schemeClr>
              </a:solidFill>
            </a:endParaRPr>
          </a:p>
          <a:p>
            <a:pPr>
              <a:defRPr/>
            </a:pPr>
            <a:r>
              <a:rPr lang="de-DE" sz="1200" b="1" dirty="0">
                <a:solidFill>
                  <a:schemeClr val="bg2">
                    <a:lumMod val="75000"/>
                  </a:schemeClr>
                </a:solidFill>
              </a:rPr>
              <a:t>                                                                                                           R. Arndt,  et al. PRC 69 (2004) 035208</a:t>
            </a:r>
          </a:p>
          <a:p>
            <a:pPr>
              <a:defRPr/>
            </a:pPr>
            <a:r>
              <a:rPr lang="de-DE" sz="1200" b="1" dirty="0">
                <a:solidFill>
                  <a:schemeClr val="bg2">
                    <a:lumMod val="75000"/>
                  </a:schemeClr>
                </a:solidFill>
              </a:rPr>
              <a:t>                                                                                                                 D.Diakonov, V. Petrov PRD69 (2004) 094011</a:t>
            </a:r>
          </a:p>
          <a:p>
            <a:pPr>
              <a:defRPr/>
            </a:pPr>
            <a:endParaRPr lang="de-DE" sz="1800" dirty="0"/>
          </a:p>
        </p:txBody>
      </p:sp>
      <p:cxnSp>
        <p:nvCxnSpPr>
          <p:cNvPr id="6" name="Straight Arrow Connector 5"/>
          <p:cNvCxnSpPr/>
          <p:nvPr/>
        </p:nvCxnSpPr>
        <p:spPr>
          <a:xfrm rot="10800000" flipV="1">
            <a:off x="1142976" y="4143380"/>
            <a:ext cx="5143527" cy="2071703"/>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 Box 3"/>
          <p:cNvSpPr txBox="1">
            <a:spLocks noChangeArrowheads="1"/>
          </p:cNvSpPr>
          <p:nvPr/>
        </p:nvSpPr>
        <p:spPr bwMode="auto">
          <a:xfrm>
            <a:off x="5429250" y="1214439"/>
            <a:ext cx="3502754" cy="830997"/>
          </a:xfrm>
          <a:prstGeom prst="rect">
            <a:avLst/>
          </a:prstGeom>
          <a:noFill/>
          <a:ln w="9525">
            <a:noFill/>
            <a:miter lim="800000"/>
            <a:headEnd/>
            <a:tailEnd/>
          </a:ln>
        </p:spPr>
        <p:txBody>
          <a:bodyPr wrap="square">
            <a:spAutoFit/>
          </a:bodyPr>
          <a:lstStyle/>
          <a:p>
            <a:r>
              <a:rPr lang="de-DE" sz="1200" b="1" dirty="0">
                <a:solidFill>
                  <a:srgbClr val="606060"/>
                </a:solidFill>
              </a:rPr>
              <a:t>V. Kuznetsov, M.V.P., JETP Lett., 88 (2008) </a:t>
            </a:r>
            <a:r>
              <a:rPr lang="de-DE" sz="1200" b="1" dirty="0" smtClean="0">
                <a:solidFill>
                  <a:srgbClr val="606060"/>
                </a:solidFill>
              </a:rPr>
              <a:t>347</a:t>
            </a:r>
          </a:p>
          <a:p>
            <a:r>
              <a:rPr lang="de-DE" sz="1200" b="1" dirty="0" smtClean="0">
                <a:solidFill>
                  <a:srgbClr val="606060"/>
                </a:solidFill>
              </a:rPr>
              <a:t>V. Kuznetsov, M.V.P, et al., Acta Physica Polonica ,</a:t>
            </a:r>
          </a:p>
          <a:p>
            <a:r>
              <a:rPr lang="de-DE" sz="1200" b="1" dirty="0" smtClean="0">
                <a:solidFill>
                  <a:srgbClr val="606060"/>
                </a:solidFill>
              </a:rPr>
              <a:t> 39 (2008)  1949</a:t>
            </a:r>
          </a:p>
          <a:p>
            <a:endParaRPr lang="en-GB" sz="1200" b="1" dirty="0">
              <a:solidFill>
                <a:srgbClr val="606060"/>
              </a:solidFill>
            </a:endParaRPr>
          </a:p>
        </p:txBody>
      </p:sp>
      <p:cxnSp>
        <p:nvCxnSpPr>
          <p:cNvPr id="10" name="Straight Arrow Connector 9"/>
          <p:cNvCxnSpPr/>
          <p:nvPr/>
        </p:nvCxnSpPr>
        <p:spPr>
          <a:xfrm rot="10800000" flipV="1">
            <a:off x="2643174" y="3714752"/>
            <a:ext cx="3571900" cy="285752"/>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571736" y="1428736"/>
            <a:ext cx="3071834" cy="3071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1986" name="Picture 2"/>
          <p:cNvPicPr>
            <a:picLocks noChangeAspect="1" noChangeArrowheads="1"/>
          </p:cNvPicPr>
          <p:nvPr/>
        </p:nvPicPr>
        <p:blipFill>
          <a:blip r:embed="rId3"/>
          <a:srcRect/>
          <a:stretch>
            <a:fillRect/>
          </a:stretch>
        </p:blipFill>
        <p:spPr bwMode="auto">
          <a:xfrm>
            <a:off x="6000760" y="5286388"/>
            <a:ext cx="2162911" cy="1143002"/>
          </a:xfrm>
          <a:prstGeom prst="rect">
            <a:avLst/>
          </a:prstGeom>
          <a:noFill/>
          <a:ln w="9525">
            <a:noFill/>
            <a:miter lim="800000"/>
            <a:headEnd/>
            <a:tailEnd/>
          </a:ln>
          <a:effectLst/>
        </p:spPr>
      </p:pic>
      <p:cxnSp>
        <p:nvCxnSpPr>
          <p:cNvPr id="14" name="Straight Arrow Connector 13"/>
          <p:cNvCxnSpPr/>
          <p:nvPr/>
        </p:nvCxnSpPr>
        <p:spPr>
          <a:xfrm rot="5400000">
            <a:off x="6465107" y="4107661"/>
            <a:ext cx="2071702"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2643174" y="1428736"/>
            <a:ext cx="3000396"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2643174" y="2857496"/>
            <a:ext cx="3643338" cy="1285884"/>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3214678" y="1428736"/>
            <a:ext cx="242889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3000364" y="2214554"/>
            <a:ext cx="3286148" cy="1928826"/>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3286116" y="2143116"/>
            <a:ext cx="3000396" cy="2500330"/>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1607323" y="1678769"/>
            <a:ext cx="4286280" cy="37862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0" end="0"/>
                                            </p:txEl>
                                          </p:spTgt>
                                        </p:tgtEl>
                                        <p:attrNameLst>
                                          <p:attrName>ppt_x</p:attrName>
                                          <p:attrName>ppt_y</p:attrName>
                                        </p:attrNameLst>
                                      </p:cBhvr>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
                                            <p:txEl>
                                              <p:pRg st="1" end="1"/>
                                            </p:txEl>
                                          </p:spTgt>
                                        </p:tgtEl>
                                        <p:attrNameLst>
                                          <p:attrName>ppt_x</p:attrName>
                                          <p:attrName>ppt_y</p:attrName>
                                        </p:attrNameLst>
                                      </p:cBhvr>
                                    </p:animMotion>
                                    <p:animRot by="1500000">
                                      <p:cBhvr>
                                        <p:cTn id="13" dur="125" fill="hold">
                                          <p:stCondLst>
                                            <p:cond delay="0"/>
                                          </p:stCondLst>
                                        </p:cTn>
                                        <p:tgtEl>
                                          <p:spTgt spid="2">
                                            <p:txEl>
                                              <p:pRg st="1" end="1"/>
                                            </p:txEl>
                                          </p:spTgt>
                                        </p:tgtEl>
                                        <p:attrNameLst>
                                          <p:attrName>r</p:attrName>
                                        </p:attrNameLst>
                                      </p:cBhvr>
                                    </p:animRot>
                                    <p:animRot by="-1500000">
                                      <p:cBhvr>
                                        <p:cTn id="14" dur="125" fill="hold">
                                          <p:stCondLst>
                                            <p:cond delay="125"/>
                                          </p:stCondLst>
                                        </p:cTn>
                                        <p:tgtEl>
                                          <p:spTgt spid="2">
                                            <p:txEl>
                                              <p:pRg st="1" end="1"/>
                                            </p:txEl>
                                          </p:spTgt>
                                        </p:tgtEl>
                                        <p:attrNameLst>
                                          <p:attrName>r</p:attrName>
                                        </p:attrNameLst>
                                      </p:cBhvr>
                                    </p:animRot>
                                    <p:animRot by="-1500000">
                                      <p:cBhvr>
                                        <p:cTn id="15" dur="125" fill="hold">
                                          <p:stCondLst>
                                            <p:cond delay="250"/>
                                          </p:stCondLst>
                                        </p:cTn>
                                        <p:tgtEl>
                                          <p:spTgt spid="2">
                                            <p:txEl>
                                              <p:pRg st="1" end="1"/>
                                            </p:txEl>
                                          </p:spTgt>
                                        </p:tgtEl>
                                        <p:attrNameLst>
                                          <p:attrName>r</p:attrName>
                                        </p:attrNameLst>
                                      </p:cBhvr>
                                    </p:animRot>
                                    <p:animRot by="1500000">
                                      <p:cBhvr>
                                        <p:cTn id="16" dur="125" fill="hold">
                                          <p:stCondLst>
                                            <p:cond delay="375"/>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571500" y="571500"/>
            <a:ext cx="1860550" cy="461963"/>
          </a:xfrm>
          <a:prstGeom prst="rect">
            <a:avLst/>
          </a:prstGeom>
          <a:solidFill>
            <a:schemeClr val="accent1">
              <a:lumMod val="20000"/>
              <a:lumOff val="80000"/>
            </a:schemeClr>
          </a:solidFill>
          <a:ln w="9525">
            <a:noFill/>
            <a:miter lim="800000"/>
            <a:headEnd/>
            <a:tailEnd/>
          </a:ln>
        </p:spPr>
        <p:txBody>
          <a:bodyPr wrap="none">
            <a:spAutoFit/>
          </a:bodyPr>
          <a:lstStyle/>
          <a:p>
            <a:r>
              <a:rPr lang="de-DE" dirty="0">
                <a:solidFill>
                  <a:srgbClr val="CC0000"/>
                </a:solidFill>
                <a:latin typeface="Book Antiqua" pitchFamily="18" charset="0"/>
              </a:rPr>
              <a:t>Conclusions</a:t>
            </a:r>
          </a:p>
        </p:txBody>
      </p:sp>
      <p:sp>
        <p:nvSpPr>
          <p:cNvPr id="21507" name="TextBox 2"/>
          <p:cNvSpPr txBox="1">
            <a:spLocks noChangeArrowheads="1"/>
          </p:cNvSpPr>
          <p:nvPr/>
        </p:nvSpPr>
        <p:spPr bwMode="auto">
          <a:xfrm>
            <a:off x="500063" y="1285875"/>
            <a:ext cx="8482002" cy="3354765"/>
          </a:xfrm>
          <a:prstGeom prst="rect">
            <a:avLst/>
          </a:prstGeom>
          <a:noFill/>
          <a:ln w="9525">
            <a:noFill/>
            <a:miter lim="800000"/>
            <a:headEnd/>
            <a:tailEnd/>
          </a:ln>
        </p:spPr>
        <p:txBody>
          <a:bodyPr wrap="square">
            <a:spAutoFit/>
          </a:bodyPr>
          <a:lstStyle/>
          <a:p>
            <a:r>
              <a:rPr lang="de-DE" sz="2000" dirty="0"/>
              <a:t>It seems that for many years we have been overlooking a </a:t>
            </a:r>
            <a:r>
              <a:rPr lang="de-DE" sz="2000" dirty="0">
                <a:solidFill>
                  <a:srgbClr val="CC0000"/>
                </a:solidFill>
              </a:rPr>
              <a:t>narrow </a:t>
            </a:r>
            <a:r>
              <a:rPr lang="de-DE" sz="2000" dirty="0"/>
              <a:t>nucleon </a:t>
            </a:r>
          </a:p>
          <a:p>
            <a:r>
              <a:rPr lang="de-DE" sz="2000" dirty="0"/>
              <a:t>resonance </a:t>
            </a:r>
            <a:r>
              <a:rPr lang="de-DE" sz="2000" dirty="0" smtClean="0"/>
              <a:t> with</a:t>
            </a:r>
            <a:r>
              <a:rPr lang="de-DE" sz="2000" dirty="0" smtClean="0">
                <a:solidFill>
                  <a:srgbClr val="CC0000"/>
                </a:solidFill>
              </a:rPr>
              <a:t> mass 1685 MeV </a:t>
            </a:r>
            <a:r>
              <a:rPr lang="de-DE" sz="2000" dirty="0" smtClean="0"/>
              <a:t>and</a:t>
            </a:r>
            <a:r>
              <a:rPr lang="de-DE" sz="2000" dirty="0" smtClean="0">
                <a:solidFill>
                  <a:srgbClr val="CC0000"/>
                </a:solidFill>
              </a:rPr>
              <a:t> </a:t>
            </a:r>
            <a:r>
              <a:rPr lang="de-DE" sz="2000" dirty="0" smtClean="0"/>
              <a:t>with </a:t>
            </a:r>
            <a:r>
              <a:rPr lang="de-DE" sz="2000" dirty="0"/>
              <a:t>stronger photocoupling to the neutron</a:t>
            </a:r>
            <a:r>
              <a:rPr lang="de-DE" sz="2000" dirty="0" smtClean="0"/>
              <a:t>.</a:t>
            </a:r>
          </a:p>
          <a:p>
            <a:endParaRPr lang="de-DE" sz="2000" dirty="0" smtClean="0"/>
          </a:p>
          <a:p>
            <a:r>
              <a:rPr lang="de-DE" sz="2000" dirty="0" smtClean="0"/>
              <a:t>Double polarization observables can be of big help to establish quantum numbers </a:t>
            </a:r>
          </a:p>
          <a:p>
            <a:r>
              <a:rPr lang="de-DE" sz="2000" dirty="0" smtClean="0"/>
              <a:t>of narrow N*(1685)! </a:t>
            </a:r>
            <a:r>
              <a:rPr lang="de-DE" sz="2000" b="1" dirty="0" smtClean="0">
                <a:solidFill>
                  <a:srgbClr val="606060"/>
                </a:solidFill>
              </a:rPr>
              <a:t>G.-S. Yang and  M.V.P. in preparation</a:t>
            </a:r>
          </a:p>
          <a:p>
            <a:endParaRPr lang="de-DE" sz="2000" dirty="0" smtClean="0"/>
          </a:p>
          <a:p>
            <a:r>
              <a:rPr lang="de-DE" sz="2000" dirty="0" smtClean="0"/>
              <a:t>New narrow nucleon state – a challenge for standard PWA techinique, </a:t>
            </a:r>
          </a:p>
          <a:p>
            <a:r>
              <a:rPr lang="de-DE" sz="2000" dirty="0" smtClean="0"/>
              <a:t>we suggest  to  PWA groups to develope together </a:t>
            </a:r>
            <a:r>
              <a:rPr lang="de-DE" sz="2000" smtClean="0"/>
              <a:t>new PWA procedure </a:t>
            </a:r>
          </a:p>
          <a:p>
            <a:r>
              <a:rPr lang="de-DE" sz="2000" smtClean="0"/>
              <a:t>based </a:t>
            </a:r>
            <a:r>
              <a:rPr lang="de-DE" sz="2000" dirty="0" smtClean="0"/>
              <a:t>on Lagrange multiplyer method.</a:t>
            </a:r>
          </a:p>
          <a:p>
            <a:r>
              <a:rPr lang="de-DE" sz="1200" b="1" dirty="0" smtClean="0">
                <a:solidFill>
                  <a:schemeClr val="bg2">
                    <a:lumMod val="75000"/>
                  </a:schemeClr>
                </a:solidFill>
              </a:rPr>
              <a:t>see, e.g. its application to analysis of polarized PDFs in Stratmann, Vogelsang, et al. PRL 101 (2008) 082001</a:t>
            </a:r>
          </a:p>
          <a:p>
            <a:r>
              <a:rPr lang="de-DE" sz="2000" dirty="0" smtClean="0"/>
              <a:t>                        </a:t>
            </a:r>
            <a:endParaRPr lang="de-DE" sz="2000" dirty="0"/>
          </a:p>
        </p:txBody>
      </p:sp>
      <p:sp>
        <p:nvSpPr>
          <p:cNvPr id="4" name="TextBox 3"/>
          <p:cNvSpPr txBox="1"/>
          <p:nvPr/>
        </p:nvSpPr>
        <p:spPr>
          <a:xfrm>
            <a:off x="571472" y="4857760"/>
            <a:ext cx="8417689" cy="830997"/>
          </a:xfrm>
          <a:prstGeom prst="rect">
            <a:avLst/>
          </a:prstGeom>
          <a:noFill/>
        </p:spPr>
        <p:txBody>
          <a:bodyPr wrap="none" rtlCol="0">
            <a:spAutoFit/>
          </a:bodyPr>
          <a:lstStyle/>
          <a:p>
            <a:r>
              <a:rPr lang="de-DE" dirty="0" smtClean="0"/>
              <a:t>„If you meet something, that looks, moves, smells and sounds like </a:t>
            </a:r>
          </a:p>
          <a:p>
            <a:r>
              <a:rPr lang="de-DE" dirty="0" smtClean="0"/>
              <a:t>an elephant,  that  is .....</a:t>
            </a:r>
            <a:endParaRPr lang="de-DE" dirty="0"/>
          </a:p>
        </p:txBody>
      </p:sp>
      <p:sp>
        <p:nvSpPr>
          <p:cNvPr id="5" name="TextBox 4"/>
          <p:cNvSpPr txBox="1"/>
          <p:nvPr/>
        </p:nvSpPr>
        <p:spPr>
          <a:xfrm>
            <a:off x="3571868" y="5214950"/>
            <a:ext cx="4286280" cy="830997"/>
          </a:xfrm>
          <a:prstGeom prst="rect">
            <a:avLst/>
          </a:prstGeom>
          <a:noFill/>
        </p:spPr>
        <p:txBody>
          <a:bodyPr wrap="square" rtlCol="0">
            <a:spAutoFit/>
          </a:bodyPr>
          <a:lstStyle/>
          <a:p>
            <a:r>
              <a:rPr lang="de-DE" dirty="0" smtClean="0"/>
              <a:t>really an elephant“</a:t>
            </a:r>
          </a:p>
          <a:p>
            <a:r>
              <a:rPr lang="de-DE" dirty="0"/>
              <a:t> </a:t>
            </a:r>
            <a:r>
              <a:rPr lang="de-DE" dirty="0" smtClean="0"/>
              <a:t>    (children saying:)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style.rotation</p:attrName>
                                        </p:attrNameLst>
                                      </p:cBhvr>
                                      <p:tavLst>
                                        <p:tav tm="0">
                                          <p:val>
                                            <p:fltVal val="720"/>
                                          </p:val>
                                        </p:tav>
                                        <p:tav tm="100000">
                                          <p:val>
                                            <p:fltVal val="0"/>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990600" y="1295400"/>
            <a:ext cx="6324600" cy="4146550"/>
          </a:xfrm>
          <a:prstGeom prst="rect">
            <a:avLst/>
          </a:prstGeom>
          <a:noFill/>
          <a:ln w="9525">
            <a:noFill/>
            <a:miter lim="800000"/>
            <a:headEnd/>
            <a:tailEnd/>
          </a:ln>
        </p:spPr>
      </p:pic>
      <p:sp>
        <p:nvSpPr>
          <p:cNvPr id="6147" name="Text Box 1026"/>
          <p:cNvSpPr txBox="1">
            <a:spLocks noChangeArrowheads="1"/>
          </p:cNvSpPr>
          <p:nvPr/>
        </p:nvSpPr>
        <p:spPr bwMode="auto">
          <a:xfrm>
            <a:off x="571500" y="428625"/>
            <a:ext cx="6152646" cy="461665"/>
          </a:xfrm>
          <a:prstGeom prst="rect">
            <a:avLst/>
          </a:prstGeom>
          <a:solidFill>
            <a:schemeClr val="accent1">
              <a:lumMod val="20000"/>
              <a:lumOff val="80000"/>
            </a:schemeClr>
          </a:solidFill>
          <a:ln w="9525">
            <a:noFill/>
            <a:miter lim="800000"/>
            <a:headEnd/>
            <a:tailEnd/>
          </a:ln>
        </p:spPr>
        <p:txBody>
          <a:bodyPr wrap="none">
            <a:spAutoFit/>
          </a:bodyPr>
          <a:lstStyle/>
          <a:p>
            <a:r>
              <a:rPr lang="de-DE" dirty="0" smtClean="0">
                <a:solidFill>
                  <a:srgbClr val="CC0000"/>
                </a:solidFill>
                <a:latin typeface="Book Antiqua" pitchFamily="18" charset="0"/>
              </a:rPr>
              <a:t>Focused </a:t>
            </a:r>
            <a:r>
              <a:rPr lang="de-DE" dirty="0">
                <a:solidFill>
                  <a:srgbClr val="CC0000"/>
                </a:solidFill>
                <a:latin typeface="Book Antiqua" pitchFamily="18" charset="0"/>
              </a:rPr>
              <a:t>workshop </a:t>
            </a:r>
            <a:r>
              <a:rPr lang="de-DE">
                <a:solidFill>
                  <a:srgbClr val="CC0000"/>
                </a:solidFill>
                <a:latin typeface="Book Antiqua" pitchFamily="18" charset="0"/>
              </a:rPr>
              <a:t>in </a:t>
            </a:r>
            <a:r>
              <a:rPr lang="de-DE" smtClean="0">
                <a:solidFill>
                  <a:srgbClr val="CC0000"/>
                </a:solidFill>
                <a:latin typeface="Book Antiqua" pitchFamily="18" charset="0"/>
              </a:rPr>
              <a:t>Edinburgh,  June 8-10</a:t>
            </a:r>
            <a:endParaRPr lang="en-GB" dirty="0">
              <a:solidFill>
                <a:srgbClr val="CC0000"/>
              </a:solidFill>
              <a:latin typeface="Book Antiqua" pitchFamily="18" charset="0"/>
            </a:endParaRPr>
          </a:p>
        </p:txBody>
      </p:sp>
      <p:sp>
        <p:nvSpPr>
          <p:cNvPr id="6148" name="Text Box 1026"/>
          <p:cNvSpPr txBox="1">
            <a:spLocks noChangeArrowheads="1"/>
          </p:cNvSpPr>
          <p:nvPr/>
        </p:nvSpPr>
        <p:spPr bwMode="auto">
          <a:xfrm>
            <a:off x="381000" y="5638800"/>
            <a:ext cx="7598555" cy="584775"/>
          </a:xfrm>
          <a:prstGeom prst="rect">
            <a:avLst/>
          </a:prstGeom>
          <a:noFill/>
          <a:ln w="9525">
            <a:noFill/>
            <a:miter lim="800000"/>
            <a:headEnd/>
            <a:tailEnd/>
          </a:ln>
        </p:spPr>
        <p:txBody>
          <a:bodyPr wrap="none">
            <a:spAutoFit/>
          </a:bodyPr>
          <a:lstStyle/>
          <a:p>
            <a:r>
              <a:rPr lang="de-DE" sz="1600" dirty="0" smtClean="0">
                <a:solidFill>
                  <a:srgbClr val="339933"/>
                </a:solidFill>
                <a:latin typeface="Book Antiqua" pitchFamily="18" charset="0"/>
              </a:rPr>
              <a:t>Many </a:t>
            </a:r>
            <a:r>
              <a:rPr lang="de-DE" sz="1600" dirty="0">
                <a:solidFill>
                  <a:srgbClr val="339933"/>
                </a:solidFill>
                <a:latin typeface="Book Antiqua" pitchFamily="18" charset="0"/>
              </a:rPr>
              <a:t>prominent speakers, we expect announcenments of new interesting results!</a:t>
            </a:r>
          </a:p>
          <a:p>
            <a:r>
              <a:rPr lang="de-DE" sz="1600" dirty="0">
                <a:solidFill>
                  <a:srgbClr val="339933"/>
                </a:solidFill>
                <a:latin typeface="Book Antiqua" pitchFamily="18" charset="0"/>
              </a:rPr>
              <a:t>You  are wellcome! </a:t>
            </a:r>
            <a:endParaRPr lang="en-GB" sz="1600" dirty="0">
              <a:solidFill>
                <a:srgbClr val="CC0000"/>
              </a:solidFill>
              <a:latin typeface="Book Antiqua" pitchFamily="18" charset="0"/>
            </a:endParaRPr>
          </a:p>
        </p:txBody>
      </p:sp>
      <p:sp>
        <p:nvSpPr>
          <p:cNvPr id="5" name="TextBox 4"/>
          <p:cNvSpPr txBox="1"/>
          <p:nvPr/>
        </p:nvSpPr>
        <p:spPr>
          <a:xfrm>
            <a:off x="2357422" y="6143644"/>
            <a:ext cx="5285421" cy="461665"/>
          </a:xfrm>
          <a:prstGeom prst="rect">
            <a:avLst/>
          </a:prstGeom>
          <a:noFill/>
        </p:spPr>
        <p:txBody>
          <a:bodyPr wrap="none" rtlCol="0">
            <a:spAutoFit/>
          </a:bodyPr>
          <a:lstStyle/>
          <a:p>
            <a:r>
              <a:rPr lang="en-GB" dirty="0" smtClean="0">
                <a:solidFill>
                  <a:srgbClr val="CC0000"/>
                </a:solidFill>
                <a:latin typeface="Book Antiqua" pitchFamily="18" charset="0"/>
              </a:rPr>
              <a:t>http://www.2009physicsevents.org/</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nti-decuplet"/>
          <p:cNvPicPr>
            <a:picLocks noChangeAspect="1" noChangeArrowheads="1"/>
          </p:cNvPicPr>
          <p:nvPr/>
        </p:nvPicPr>
        <p:blipFill>
          <a:blip r:embed="rId2"/>
          <a:srcRect/>
          <a:stretch>
            <a:fillRect/>
          </a:stretch>
        </p:blipFill>
        <p:spPr bwMode="auto">
          <a:xfrm>
            <a:off x="1000100" y="1357298"/>
            <a:ext cx="4648200" cy="2997200"/>
          </a:xfrm>
          <a:prstGeom prst="rect">
            <a:avLst/>
          </a:prstGeom>
          <a:noFill/>
          <a:ln w="9525">
            <a:noFill/>
            <a:miter lim="800000"/>
            <a:headEnd/>
            <a:tailEnd/>
          </a:ln>
        </p:spPr>
      </p:pic>
      <p:sp>
        <p:nvSpPr>
          <p:cNvPr id="8195" name="Text Box 1026"/>
          <p:cNvSpPr txBox="1">
            <a:spLocks noChangeArrowheads="1"/>
          </p:cNvSpPr>
          <p:nvPr/>
        </p:nvSpPr>
        <p:spPr bwMode="auto">
          <a:xfrm>
            <a:off x="571500" y="428625"/>
            <a:ext cx="3562350" cy="457200"/>
          </a:xfrm>
          <a:prstGeom prst="rect">
            <a:avLst/>
          </a:prstGeom>
          <a:solidFill>
            <a:schemeClr val="accent1">
              <a:lumMod val="20000"/>
              <a:lumOff val="80000"/>
            </a:schemeClr>
          </a:solidFill>
          <a:ln w="9525">
            <a:noFill/>
            <a:miter lim="800000"/>
            <a:headEnd/>
            <a:tailEnd/>
          </a:ln>
        </p:spPr>
        <p:txBody>
          <a:bodyPr wrap="none">
            <a:spAutoFit/>
          </a:bodyPr>
          <a:lstStyle/>
          <a:p>
            <a:r>
              <a:rPr lang="de-DE" dirty="0">
                <a:solidFill>
                  <a:srgbClr val="CC0000"/>
                </a:solidFill>
                <a:latin typeface="Book Antiqua" pitchFamily="18" charset="0"/>
              </a:rPr>
              <a:t>Anti-decuplet of baryons</a:t>
            </a:r>
            <a:endParaRPr lang="en-GB" dirty="0">
              <a:solidFill>
                <a:srgbClr val="CC0000"/>
              </a:solidFill>
              <a:latin typeface="Book Antiqua" pitchFamily="18" charset="0"/>
            </a:endParaRPr>
          </a:p>
        </p:txBody>
      </p:sp>
      <p:sp>
        <p:nvSpPr>
          <p:cNvPr id="8196" name="Rectangle 4"/>
          <p:cNvSpPr>
            <a:spLocks noChangeArrowheads="1"/>
          </p:cNvSpPr>
          <p:nvPr/>
        </p:nvSpPr>
        <p:spPr bwMode="auto">
          <a:xfrm>
            <a:off x="3810000" y="914400"/>
            <a:ext cx="4119586" cy="276999"/>
          </a:xfrm>
          <a:prstGeom prst="rect">
            <a:avLst/>
          </a:prstGeom>
          <a:noFill/>
          <a:ln w="9525">
            <a:noFill/>
            <a:miter lim="800000"/>
            <a:headEnd/>
            <a:tailEnd/>
          </a:ln>
        </p:spPr>
        <p:txBody>
          <a:bodyPr wrap="square">
            <a:spAutoFit/>
          </a:bodyPr>
          <a:lstStyle/>
          <a:p>
            <a:r>
              <a:rPr lang="de-DE" sz="1200" b="1" dirty="0">
                <a:solidFill>
                  <a:srgbClr val="606060"/>
                </a:solidFill>
              </a:rPr>
              <a:t>D.Diakonov, V. Petrov, M.V.P</a:t>
            </a:r>
            <a:r>
              <a:rPr lang="de-DE" sz="1200" b="1" dirty="0" smtClean="0">
                <a:solidFill>
                  <a:srgbClr val="606060"/>
                </a:solidFill>
              </a:rPr>
              <a:t>.,  Z. Phys.  A359 (1997) 302</a:t>
            </a:r>
            <a:endParaRPr lang="de-DE" sz="1200" b="1" dirty="0">
              <a:solidFill>
                <a:srgbClr val="606060"/>
              </a:solidFill>
            </a:endParaRPr>
          </a:p>
        </p:txBody>
      </p:sp>
      <p:sp>
        <p:nvSpPr>
          <p:cNvPr id="5" name="Rectangle 4"/>
          <p:cNvSpPr/>
          <p:nvPr/>
        </p:nvSpPr>
        <p:spPr>
          <a:xfrm>
            <a:off x="142844" y="4549676"/>
            <a:ext cx="8501122" cy="2308324"/>
          </a:xfrm>
          <a:prstGeom prst="rect">
            <a:avLst/>
          </a:prstGeom>
        </p:spPr>
        <p:txBody>
          <a:bodyPr wrap="square">
            <a:spAutoFit/>
          </a:bodyPr>
          <a:lstStyle/>
          <a:p>
            <a:r>
              <a:rPr lang="de-DE" b="1" dirty="0" smtClean="0">
                <a:solidFill>
                  <a:schemeClr val="bg2">
                    <a:lumMod val="75000"/>
                  </a:schemeClr>
                </a:solidFill>
                <a:latin typeface="Book Antiqua" pitchFamily="18" charset="0"/>
              </a:rPr>
              <a:t>I skip details of this predictions– just stress that it uses the picture of baryons as chiral solitons that is in many respects „abolish“ traditional quark model. The later model for the last 40 years guided the baryon spectroscopy. Maybe it is good time to reconsider the basics of the common view  of the baryon spectrum? </a:t>
            </a:r>
            <a:endParaRPr lang="de-DE" b="1" dirty="0">
              <a:solidFill>
                <a:schemeClr val="bg2">
                  <a:lumMod val="75000"/>
                </a:schemeClr>
              </a:solidFill>
              <a:latin typeface="Book Antiqu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5613" y="273050"/>
            <a:ext cx="3473445" cy="441306"/>
          </a:xfrm>
          <a:prstGeom prst="rect">
            <a:avLst/>
          </a:prstGeom>
          <a:solidFill>
            <a:schemeClr val="accent1">
              <a:lumMod val="20000"/>
              <a:lumOff val="80000"/>
            </a:schemeClr>
          </a:solid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de-DE" dirty="0" smtClean="0">
                <a:solidFill>
                  <a:srgbClr val="CC0000"/>
                </a:solidFill>
                <a:latin typeface="Book Antiqua" pitchFamily="18" charset="0"/>
              </a:rPr>
              <a:t>Nonstrange pentaquark</a:t>
            </a:r>
            <a:endParaRPr lang="en-GB" dirty="0">
              <a:solidFill>
                <a:srgbClr val="CC0000"/>
              </a:solidFill>
              <a:latin typeface="Book Antiqua" pitchFamily="18" charset="0"/>
            </a:endParaRPr>
          </a:p>
        </p:txBody>
      </p:sp>
      <p:sp>
        <p:nvSpPr>
          <p:cNvPr id="3" name="Rectangle 14"/>
          <p:cNvSpPr>
            <a:spLocks noChangeArrowheads="1"/>
          </p:cNvSpPr>
          <p:nvPr/>
        </p:nvSpPr>
        <p:spPr bwMode="auto">
          <a:xfrm>
            <a:off x="4857752" y="571480"/>
            <a:ext cx="3886200" cy="1071570"/>
          </a:xfrm>
          <a:prstGeom prst="rect">
            <a:avLst/>
          </a:prstGeom>
          <a:noFill/>
          <a:ln w="9525">
            <a:noFill/>
            <a:miter lim="800000"/>
            <a:headEnd/>
            <a:tailEnd/>
          </a:ln>
          <a:effectLst/>
        </p:spPr>
        <p:txBody>
          <a:bodyPr/>
          <a:lstStyle/>
          <a:p>
            <a:pPr marL="342900" indent="-342900" algn="ctr">
              <a:lnSpc>
                <a:spcPct val="90000"/>
              </a:lnSpc>
              <a:spcBef>
                <a:spcPct val="20000"/>
              </a:spcBef>
              <a:buClr>
                <a:schemeClr val="tx2"/>
              </a:buClr>
              <a:buSzPct val="115000"/>
              <a:buFont typeface="Wingdings" pitchFamily="2" charset="2"/>
              <a:buNone/>
            </a:pPr>
            <a:r>
              <a:rPr lang="de-DE" dirty="0">
                <a:solidFill>
                  <a:schemeClr val="tx1">
                    <a:lumMod val="95000"/>
                    <a:lumOff val="5000"/>
                  </a:schemeClr>
                </a:solidFill>
                <a:latin typeface="Book Antiqua" pitchFamily="18" charset="0"/>
              </a:rPr>
              <a:t>Initially </a:t>
            </a:r>
            <a:r>
              <a:rPr lang="de-DE">
                <a:solidFill>
                  <a:schemeClr val="tx1">
                    <a:lumMod val="95000"/>
                    <a:lumOff val="5000"/>
                  </a:schemeClr>
                </a:solidFill>
                <a:latin typeface="Book Antiqua" pitchFamily="18" charset="0"/>
              </a:rPr>
              <a:t>was </a:t>
            </a:r>
            <a:r>
              <a:rPr lang="de-DE" smtClean="0">
                <a:solidFill>
                  <a:schemeClr val="tx1">
                    <a:lumMod val="95000"/>
                    <a:lumOff val="5000"/>
                  </a:schemeClr>
                </a:solidFill>
                <a:latin typeface="Book Antiqua" pitchFamily="18" charset="0"/>
              </a:rPr>
              <a:t>identified </a:t>
            </a:r>
            <a:r>
              <a:rPr lang="de-DE" dirty="0">
                <a:solidFill>
                  <a:schemeClr val="tx1">
                    <a:lumMod val="95000"/>
                    <a:lumOff val="5000"/>
                  </a:schemeClr>
                </a:solidFill>
                <a:latin typeface="Book Antiqua" pitchFamily="18" charset="0"/>
              </a:rPr>
              <a:t>with </a:t>
            </a:r>
            <a:r>
              <a:rPr lang="de-DE" dirty="0" smtClean="0">
                <a:solidFill>
                  <a:schemeClr val="tx1">
                    <a:lumMod val="95000"/>
                    <a:lumOff val="5000"/>
                  </a:schemeClr>
                </a:solidFill>
                <a:latin typeface="Book Antiqua" pitchFamily="18" charset="0"/>
              </a:rPr>
              <a:t>P11(1710</a:t>
            </a:r>
            <a:r>
              <a:rPr lang="de-DE" dirty="0">
                <a:solidFill>
                  <a:schemeClr val="tx1">
                    <a:lumMod val="95000"/>
                    <a:lumOff val="5000"/>
                  </a:schemeClr>
                </a:solidFill>
                <a:latin typeface="Book Antiqua" pitchFamily="18" charset="0"/>
              </a:rPr>
              <a:t>)</a:t>
            </a:r>
          </a:p>
          <a:p>
            <a:pPr marL="342900" indent="-342900" algn="ctr">
              <a:lnSpc>
                <a:spcPct val="90000"/>
              </a:lnSpc>
              <a:spcBef>
                <a:spcPct val="20000"/>
              </a:spcBef>
              <a:buClr>
                <a:schemeClr val="tx2"/>
              </a:buClr>
              <a:buSzPct val="115000"/>
              <a:buFont typeface="Wingdings" pitchFamily="2" charset="2"/>
              <a:buNone/>
            </a:pPr>
            <a:r>
              <a:rPr lang="de-DE" sz="1800" dirty="0">
                <a:solidFill>
                  <a:schemeClr val="tx1">
                    <a:lumMod val="95000"/>
                    <a:lumOff val="5000"/>
                  </a:schemeClr>
                </a:solidFill>
                <a:latin typeface="Book Antiqua" pitchFamily="18" charset="0"/>
              </a:rPr>
              <a:t>/DPP ‘97/</a:t>
            </a:r>
            <a:endParaRPr lang="en-GB" sz="1800" dirty="0">
              <a:solidFill>
                <a:schemeClr val="tx1">
                  <a:lumMod val="95000"/>
                  <a:lumOff val="5000"/>
                </a:schemeClr>
              </a:solidFill>
              <a:latin typeface="Book Antiqua" pitchFamily="18" charset="0"/>
            </a:endParaRPr>
          </a:p>
        </p:txBody>
      </p:sp>
      <p:graphicFrame>
        <p:nvGraphicFramePr>
          <p:cNvPr id="4" name="Rectangle 27"/>
          <p:cNvGraphicFramePr>
            <a:graphicFrameLocks/>
          </p:cNvGraphicFramePr>
          <p:nvPr/>
        </p:nvGraphicFramePr>
        <p:xfrm>
          <a:off x="1187450" y="0"/>
          <a:ext cx="6096000" cy="4064000"/>
        </p:xfrm>
        <a:graphic>
          <a:graphicData uri="http://schemas.openxmlformats.org/presentationml/2006/ole">
            <p:oleObj spid="_x0000_s22530" name="Equation" r:id="rId3" imgW="0" imgH="0" progId="">
              <p:embed/>
            </p:oleObj>
          </a:graphicData>
        </a:graphic>
      </p:graphicFrame>
      <p:pic>
        <p:nvPicPr>
          <p:cNvPr id="5" name="Picture 53" descr="anti-decuplet"/>
          <p:cNvPicPr>
            <a:picLocks noChangeAspect="1" noChangeArrowheads="1"/>
          </p:cNvPicPr>
          <p:nvPr/>
        </p:nvPicPr>
        <p:blipFill>
          <a:blip r:embed="rId4"/>
          <a:srcRect/>
          <a:stretch>
            <a:fillRect/>
          </a:stretch>
        </p:blipFill>
        <p:spPr bwMode="auto">
          <a:xfrm>
            <a:off x="152400" y="1295400"/>
            <a:ext cx="4648200" cy="2997200"/>
          </a:xfrm>
          <a:prstGeom prst="rect">
            <a:avLst/>
          </a:prstGeom>
          <a:noFill/>
          <a:ln w="9525">
            <a:noFill/>
            <a:miter lim="800000"/>
            <a:headEnd/>
            <a:tailEnd/>
          </a:ln>
          <a:effectLst/>
        </p:spPr>
      </p:pic>
      <p:sp>
        <p:nvSpPr>
          <p:cNvPr id="6" name="Text Box 56"/>
          <p:cNvSpPr txBox="1">
            <a:spLocks noChangeArrowheads="1"/>
          </p:cNvSpPr>
          <p:nvPr/>
        </p:nvSpPr>
        <p:spPr bwMode="auto">
          <a:xfrm>
            <a:off x="4929190" y="1785926"/>
            <a:ext cx="3838604" cy="2400657"/>
          </a:xfrm>
          <a:prstGeom prst="rect">
            <a:avLst/>
          </a:prstGeom>
          <a:solidFill>
            <a:schemeClr val="accent5">
              <a:lumMod val="40000"/>
              <a:lumOff val="60000"/>
            </a:schemeClr>
          </a:solidFill>
          <a:ln w="9525">
            <a:noFill/>
            <a:miter lim="800000"/>
            <a:headEnd/>
            <a:tailEnd/>
          </a:ln>
          <a:effectLst/>
        </p:spPr>
        <p:txBody>
          <a:bodyPr wrap="square">
            <a:spAutoFit/>
          </a:bodyPr>
          <a:lstStyle/>
          <a:p>
            <a:r>
              <a:rPr lang="de-DE" sz="1800" dirty="0" smtClean="0">
                <a:solidFill>
                  <a:schemeClr val="tx2">
                    <a:lumMod val="65000"/>
                    <a:lumOff val="35000"/>
                  </a:schemeClr>
                </a:solidFill>
              </a:rPr>
              <a:t>    Predicted </a:t>
            </a:r>
            <a:r>
              <a:rPr lang="de-DE" sz="1800" dirty="0">
                <a:solidFill>
                  <a:schemeClr val="tx2">
                    <a:lumMod val="65000"/>
                    <a:lumOff val="35000"/>
                  </a:schemeClr>
                </a:solidFill>
              </a:rPr>
              <a:t>properties:   </a:t>
            </a:r>
            <a:endParaRPr lang="de-DE" sz="1800" dirty="0" smtClean="0">
              <a:solidFill>
                <a:schemeClr val="tx2">
                  <a:lumMod val="65000"/>
                  <a:lumOff val="35000"/>
                </a:schemeClr>
              </a:solidFill>
            </a:endParaRPr>
          </a:p>
          <a:p>
            <a:r>
              <a:rPr lang="de-DE" sz="1800" dirty="0" smtClean="0">
                <a:solidFill>
                  <a:schemeClr val="tx2">
                    <a:lumMod val="65000"/>
                    <a:lumOff val="35000"/>
                  </a:schemeClr>
                </a:solidFill>
              </a:rPr>
              <a:t>  - P11 quantum numbers </a:t>
            </a:r>
            <a:endParaRPr lang="de-DE" sz="1800" dirty="0">
              <a:solidFill>
                <a:schemeClr val="tx2">
                  <a:lumMod val="65000"/>
                  <a:lumOff val="35000"/>
                </a:schemeClr>
              </a:solidFill>
            </a:endParaRPr>
          </a:p>
          <a:p>
            <a:r>
              <a:rPr lang="de-DE" sz="1800" dirty="0">
                <a:solidFill>
                  <a:schemeClr val="tx2">
                    <a:lumMod val="65000"/>
                    <a:lumOff val="35000"/>
                  </a:schemeClr>
                </a:solidFill>
              </a:rPr>
              <a:t>  - weakly couples to  pi N state, </a:t>
            </a:r>
            <a:endParaRPr lang="de-DE" sz="1800" dirty="0" smtClean="0">
              <a:solidFill>
                <a:schemeClr val="tx2">
                  <a:lumMod val="65000"/>
                  <a:lumOff val="35000"/>
                </a:schemeClr>
              </a:solidFill>
            </a:endParaRPr>
          </a:p>
          <a:p>
            <a:r>
              <a:rPr lang="de-DE" sz="1800" dirty="0" smtClean="0">
                <a:solidFill>
                  <a:srgbClr val="FF0000"/>
                </a:solidFill>
              </a:rPr>
              <a:t>    narrow</a:t>
            </a:r>
            <a:endParaRPr lang="de-DE" sz="1800" dirty="0">
              <a:solidFill>
                <a:srgbClr val="FF0000"/>
              </a:solidFill>
            </a:endParaRPr>
          </a:p>
          <a:p>
            <a:r>
              <a:rPr lang="de-DE" sz="1800" dirty="0">
                <a:solidFill>
                  <a:schemeClr val="tx2">
                    <a:lumMod val="65000"/>
                    <a:lumOff val="35000"/>
                  </a:schemeClr>
                </a:solidFill>
              </a:rPr>
              <a:t>  - significantly couples to eta N</a:t>
            </a:r>
          </a:p>
          <a:p>
            <a:r>
              <a:rPr lang="de-DE" sz="1800" dirty="0">
                <a:solidFill>
                  <a:schemeClr val="tx2">
                    <a:lumMod val="65000"/>
                    <a:lumOff val="35000"/>
                  </a:schemeClr>
                </a:solidFill>
              </a:rPr>
              <a:t>  - photopropuction on proton is </a:t>
            </a:r>
          </a:p>
          <a:p>
            <a:r>
              <a:rPr lang="de-DE" sz="1800" dirty="0">
                <a:solidFill>
                  <a:schemeClr val="tx2">
                    <a:lumMod val="65000"/>
                    <a:lumOff val="35000"/>
                  </a:schemeClr>
                </a:solidFill>
              </a:rPr>
              <a:t>    suppressed by SU(3)</a:t>
            </a:r>
          </a:p>
          <a:p>
            <a:endParaRPr lang="en-GB" dirty="0"/>
          </a:p>
        </p:txBody>
      </p:sp>
      <p:sp>
        <p:nvSpPr>
          <p:cNvPr id="9" name="TextBox 8"/>
          <p:cNvSpPr txBox="1"/>
          <p:nvPr/>
        </p:nvSpPr>
        <p:spPr>
          <a:xfrm>
            <a:off x="357158" y="4549676"/>
            <a:ext cx="8853706" cy="2585323"/>
          </a:xfrm>
          <a:prstGeom prst="rect">
            <a:avLst/>
          </a:prstGeom>
          <a:noFill/>
        </p:spPr>
        <p:txBody>
          <a:bodyPr wrap="none" rtlCol="0">
            <a:spAutoFit/>
          </a:bodyPr>
          <a:lstStyle/>
          <a:p>
            <a:r>
              <a:rPr lang="de-DE" sz="1800" dirty="0" smtClean="0">
                <a:solidFill>
                  <a:srgbClr val="CC0000"/>
                </a:solidFill>
              </a:rPr>
              <a:t>In 1997 </a:t>
            </a:r>
            <a:r>
              <a:rPr lang="de-DE" sz="1800" dirty="0" smtClean="0">
                <a:solidFill>
                  <a:schemeClr val="accent6">
                    <a:lumMod val="75000"/>
                  </a:schemeClr>
                </a:solidFill>
              </a:rPr>
              <a:t>very uncertain properties of P11(1710) were hardly but compatible with prediction</a:t>
            </a:r>
          </a:p>
          <a:p>
            <a:r>
              <a:rPr lang="de-DE" sz="1800" dirty="0" smtClean="0">
                <a:solidFill>
                  <a:schemeClr val="accent6">
                    <a:lumMod val="75000"/>
                  </a:schemeClr>
                </a:solidFill>
              </a:rPr>
              <a:t>of soliton picture of baryons, also at that time for us it was hard to believe that one could miss</a:t>
            </a:r>
          </a:p>
          <a:p>
            <a:r>
              <a:rPr lang="de-DE" sz="1800" dirty="0" smtClean="0">
                <a:solidFill>
                  <a:schemeClr val="accent6">
                    <a:lumMod val="75000"/>
                  </a:schemeClr>
                </a:solidFill>
              </a:rPr>
              <a:t> a </a:t>
            </a:r>
            <a:r>
              <a:rPr lang="de-DE" sz="1800" dirty="0" smtClean="0">
                <a:solidFill>
                  <a:srgbClr val="FF0000"/>
                </a:solidFill>
              </a:rPr>
              <a:t>narrow </a:t>
            </a:r>
            <a:r>
              <a:rPr lang="de-DE" sz="1800" dirty="0" smtClean="0">
                <a:solidFill>
                  <a:schemeClr val="accent6">
                    <a:lumMod val="75000"/>
                  </a:schemeClr>
                </a:solidFill>
              </a:rPr>
              <a:t>nucleon resonance around 1700 MeV after decades of baryon spectroscopy </a:t>
            </a:r>
          </a:p>
          <a:p>
            <a:r>
              <a:rPr lang="de-DE" sz="1800" dirty="0" smtClean="0">
                <a:solidFill>
                  <a:schemeClr val="accent6">
                    <a:lumMod val="75000"/>
                  </a:schemeClr>
                </a:solidFill>
              </a:rPr>
              <a:t>programme.  </a:t>
            </a:r>
          </a:p>
          <a:p>
            <a:r>
              <a:rPr lang="de-DE" sz="1800" dirty="0" smtClean="0">
                <a:solidFill>
                  <a:srgbClr val="CC0000"/>
                </a:solidFill>
              </a:rPr>
              <a:t>In 2003 </a:t>
            </a:r>
            <a:r>
              <a:rPr lang="de-DE" sz="1800" dirty="0" smtClean="0">
                <a:solidFill>
                  <a:schemeClr val="accent6">
                    <a:lumMod val="75000"/>
                  </a:schemeClr>
                </a:solidFill>
              </a:rPr>
              <a:t>it became clear that P11(1710) can not be member of anti-decouplet, therefore</a:t>
            </a:r>
          </a:p>
          <a:p>
            <a:r>
              <a:rPr lang="de-DE" sz="1800" dirty="0" smtClean="0">
                <a:solidFill>
                  <a:schemeClr val="accent6">
                    <a:lumMod val="75000"/>
                  </a:schemeClr>
                </a:solidFill>
              </a:rPr>
              <a:t>it was suggested  in  /</a:t>
            </a:r>
            <a:r>
              <a:rPr lang="de-DE" sz="1800" b="1" dirty="0" smtClean="0">
                <a:solidFill>
                  <a:srgbClr val="606060"/>
                </a:solidFill>
              </a:rPr>
              <a:t>R. Arndt,  et al. PRC 69 (2004) 035208 /  </a:t>
            </a:r>
            <a:r>
              <a:rPr lang="de-DE" sz="1800" dirty="0" smtClean="0">
                <a:solidFill>
                  <a:schemeClr val="accent6">
                    <a:lumMod val="75000"/>
                  </a:schemeClr>
                </a:solidFill>
              </a:rPr>
              <a:t>and </a:t>
            </a:r>
          </a:p>
          <a:p>
            <a:r>
              <a:rPr lang="de-DE" sz="1800" b="1" dirty="0" smtClean="0">
                <a:solidFill>
                  <a:srgbClr val="606060"/>
                </a:solidFill>
              </a:rPr>
              <a:t>/D.Diakonov, V. Petrov PRD69 (2004) 094011/  </a:t>
            </a:r>
            <a:r>
              <a:rPr lang="de-DE" sz="1800" dirty="0" smtClean="0">
                <a:solidFill>
                  <a:schemeClr val="accent6">
                    <a:lumMod val="75000"/>
                  </a:schemeClr>
                </a:solidFill>
              </a:rPr>
              <a:t>an existence of </a:t>
            </a:r>
            <a:r>
              <a:rPr lang="de-DE" sz="1800" dirty="0" smtClean="0">
                <a:solidFill>
                  <a:srgbClr val="FF0000"/>
                </a:solidFill>
              </a:rPr>
              <a:t>new P11 narrow</a:t>
            </a:r>
          </a:p>
          <a:p>
            <a:r>
              <a:rPr lang="de-DE" sz="1800" dirty="0" smtClean="0">
                <a:solidFill>
                  <a:schemeClr val="accent6">
                    <a:lumMod val="75000"/>
                  </a:schemeClr>
                </a:solidFill>
              </a:rPr>
              <a:t>nucleon resonance with the mass in </a:t>
            </a:r>
            <a:r>
              <a:rPr lang="de-DE" sz="1800" dirty="0" smtClean="0">
                <a:solidFill>
                  <a:srgbClr val="FF0000"/>
                </a:solidFill>
              </a:rPr>
              <a:t>1700 MeV region</a:t>
            </a:r>
            <a:r>
              <a:rPr lang="de-DE" sz="1800" dirty="0" smtClean="0">
                <a:solidFill>
                  <a:schemeClr val="accent6">
                    <a:lumMod val="75000"/>
                  </a:schemeClr>
                </a:solidFill>
              </a:rPr>
              <a:t>.</a:t>
            </a:r>
          </a:p>
          <a:p>
            <a:endParaRPr lang="de-DE" sz="1800" dirty="0">
              <a:solidFill>
                <a:schemeClr val="accent6">
                  <a:lumMod val="75000"/>
                </a:schemeClr>
              </a:solidFill>
            </a:endParaRPr>
          </a:p>
        </p:txBody>
      </p:sp>
      <p:cxnSp>
        <p:nvCxnSpPr>
          <p:cNvPr id="10" name="Straight Arrow Connector 9"/>
          <p:cNvCxnSpPr/>
          <p:nvPr/>
        </p:nvCxnSpPr>
        <p:spPr>
          <a:xfrm rot="10800000" flipV="1">
            <a:off x="2285984" y="857232"/>
            <a:ext cx="2714644" cy="1500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nebo"/>
          <p:cNvPicPr>
            <a:picLocks noChangeAspect="1" noChangeArrowheads="1"/>
          </p:cNvPicPr>
          <p:nvPr/>
        </p:nvPicPr>
        <p:blipFill>
          <a:blip r:embed="rId2">
            <a:lum bright="36000" contrast="-18000"/>
          </a:blip>
          <a:srcRect/>
          <a:stretch>
            <a:fillRect/>
          </a:stretch>
        </p:blipFill>
        <p:spPr bwMode="auto">
          <a:xfrm>
            <a:off x="0" y="0"/>
            <a:ext cx="9144000" cy="6858000"/>
          </a:xfrm>
          <a:prstGeom prst="rect">
            <a:avLst/>
          </a:prstGeom>
          <a:noFill/>
        </p:spPr>
      </p:pic>
      <p:pic>
        <p:nvPicPr>
          <p:cNvPr id="3" name="Picture 1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87450" y="2781300"/>
            <a:ext cx="7510463" cy="3213100"/>
          </a:xfrm>
          <a:prstGeom prst="rect">
            <a:avLst/>
          </a:prstGeom>
          <a:noFill/>
          <a:ln w="9525">
            <a:noFill/>
            <a:miter lim="800000"/>
            <a:headEnd/>
            <a:tailEnd/>
          </a:ln>
          <a:effectLst/>
        </p:spPr>
      </p:pic>
      <p:sp>
        <p:nvSpPr>
          <p:cNvPr id="4" name="Rectangle 16"/>
          <p:cNvSpPr>
            <a:spLocks noChangeArrowheads="1"/>
          </p:cNvSpPr>
          <p:nvPr/>
        </p:nvSpPr>
        <p:spPr bwMode="auto">
          <a:xfrm>
            <a:off x="381000" y="373063"/>
            <a:ext cx="6784230" cy="461665"/>
          </a:xfrm>
          <a:prstGeom prst="rect">
            <a:avLst/>
          </a:prstGeom>
          <a:solidFill>
            <a:schemeClr val="accent1">
              <a:lumMod val="20000"/>
              <a:lumOff val="80000"/>
            </a:schemeClr>
          </a:solidFill>
          <a:ln w="9525">
            <a:noFill/>
            <a:miter lim="800000"/>
            <a:headEnd/>
            <a:tailEnd/>
          </a:ln>
          <a:effectLst/>
        </p:spPr>
        <p:txBody>
          <a:bodyPr wrap="none">
            <a:spAutoFit/>
          </a:bodyPr>
          <a:lstStyle/>
          <a:p>
            <a:pPr eaLnBrk="1" hangingPunct="1"/>
            <a:r>
              <a:rPr lang="de-DE" dirty="0">
                <a:solidFill>
                  <a:srgbClr val="CC0000"/>
                </a:solidFill>
                <a:latin typeface="Book Antiqua" pitchFamily="18" charset="0"/>
              </a:rPr>
              <a:t>Photon has U-spin = 0. Good filter for multiplets</a:t>
            </a:r>
            <a:endParaRPr lang="pl-PL" dirty="0">
              <a:solidFill>
                <a:srgbClr val="CC0000"/>
              </a:solidFill>
              <a:latin typeface="Book Antiqua" pitchFamily="18" charset="0"/>
            </a:endParaRPr>
          </a:p>
        </p:txBody>
      </p:sp>
      <p:sp>
        <p:nvSpPr>
          <p:cNvPr id="5" name="Line 17"/>
          <p:cNvSpPr>
            <a:spLocks noChangeShapeType="1"/>
          </p:cNvSpPr>
          <p:nvPr/>
        </p:nvSpPr>
        <p:spPr bwMode="auto">
          <a:xfrm flipV="1">
            <a:off x="990600" y="2819400"/>
            <a:ext cx="0" cy="3124200"/>
          </a:xfrm>
          <a:prstGeom prst="line">
            <a:avLst/>
          </a:prstGeom>
          <a:noFill/>
          <a:ln w="9525">
            <a:solidFill>
              <a:schemeClr val="tx1"/>
            </a:solidFill>
            <a:miter lim="800000"/>
            <a:headEnd/>
            <a:tailEnd type="triangle" w="med" len="med"/>
          </a:ln>
          <a:effectLst/>
        </p:spPr>
        <p:txBody>
          <a:bodyPr wrap="none"/>
          <a:lstStyle/>
          <a:p>
            <a:endParaRPr lang="de-DE"/>
          </a:p>
        </p:txBody>
      </p:sp>
      <p:sp>
        <p:nvSpPr>
          <p:cNvPr id="6" name="Text Box 18"/>
          <p:cNvSpPr txBox="1">
            <a:spLocks noChangeArrowheads="1"/>
          </p:cNvSpPr>
          <p:nvPr/>
        </p:nvSpPr>
        <p:spPr bwMode="auto">
          <a:xfrm>
            <a:off x="517525" y="5546725"/>
            <a:ext cx="346075" cy="396875"/>
          </a:xfrm>
          <a:prstGeom prst="rect">
            <a:avLst/>
          </a:prstGeom>
          <a:noFill/>
          <a:ln w="9525">
            <a:noFill/>
            <a:miter lim="800000"/>
            <a:headEnd/>
            <a:tailEnd/>
          </a:ln>
          <a:effectLst/>
        </p:spPr>
        <p:txBody>
          <a:bodyPr wrap="none">
            <a:spAutoFit/>
          </a:bodyPr>
          <a:lstStyle/>
          <a:p>
            <a:pPr eaLnBrk="1" hangingPunct="1"/>
            <a:r>
              <a:rPr lang="en-GB" sz="2000">
                <a:latin typeface="Comic Sans MS" pitchFamily="66" charset="0"/>
              </a:rPr>
              <a:t>Y</a:t>
            </a:r>
            <a:endParaRPr lang="pl-PL" sz="2000">
              <a:latin typeface="Comic Sans MS" pitchFamily="66" charset="0"/>
            </a:endParaRPr>
          </a:p>
        </p:txBody>
      </p:sp>
      <p:sp>
        <p:nvSpPr>
          <p:cNvPr id="7" name="Line 19"/>
          <p:cNvSpPr>
            <a:spLocks noChangeShapeType="1"/>
          </p:cNvSpPr>
          <p:nvPr/>
        </p:nvSpPr>
        <p:spPr bwMode="auto">
          <a:xfrm>
            <a:off x="2133600" y="2667000"/>
            <a:ext cx="762000" cy="0"/>
          </a:xfrm>
          <a:prstGeom prst="line">
            <a:avLst/>
          </a:prstGeom>
          <a:noFill/>
          <a:ln w="9525">
            <a:solidFill>
              <a:schemeClr val="tx1"/>
            </a:solidFill>
            <a:miter lim="800000"/>
            <a:headEnd/>
            <a:tailEnd type="triangle" w="med" len="med"/>
          </a:ln>
          <a:effectLst/>
        </p:spPr>
        <p:txBody>
          <a:bodyPr wrap="none"/>
          <a:lstStyle/>
          <a:p>
            <a:endParaRPr lang="de-DE"/>
          </a:p>
        </p:txBody>
      </p:sp>
      <p:sp>
        <p:nvSpPr>
          <p:cNvPr id="8" name="Text Box 20"/>
          <p:cNvSpPr txBox="1">
            <a:spLocks noChangeArrowheads="1"/>
          </p:cNvSpPr>
          <p:nvPr/>
        </p:nvSpPr>
        <p:spPr bwMode="auto">
          <a:xfrm>
            <a:off x="2193925" y="2151063"/>
            <a:ext cx="422275" cy="396875"/>
          </a:xfrm>
          <a:prstGeom prst="rect">
            <a:avLst/>
          </a:prstGeom>
          <a:noFill/>
          <a:ln w="9525">
            <a:noFill/>
            <a:miter lim="800000"/>
            <a:headEnd/>
            <a:tailEnd/>
          </a:ln>
          <a:effectLst/>
        </p:spPr>
        <p:txBody>
          <a:bodyPr wrap="none">
            <a:spAutoFit/>
          </a:bodyPr>
          <a:lstStyle/>
          <a:p>
            <a:pPr eaLnBrk="1" hangingPunct="1"/>
            <a:r>
              <a:rPr lang="en-GB" sz="2000">
                <a:latin typeface="Comic Sans MS" pitchFamily="66" charset="0"/>
              </a:rPr>
              <a:t>I</a:t>
            </a:r>
            <a:r>
              <a:rPr lang="en-GB" sz="2000" b="1" baseline="-25000">
                <a:latin typeface="Comic Sans MS" pitchFamily="66" charset="0"/>
              </a:rPr>
              <a:t>3</a:t>
            </a:r>
            <a:endParaRPr lang="pl-PL" sz="2000">
              <a:latin typeface="Comic Sans MS" pitchFamily="66" charset="0"/>
            </a:endParaRPr>
          </a:p>
        </p:txBody>
      </p:sp>
      <p:sp>
        <p:nvSpPr>
          <p:cNvPr id="9" name="Oval 21"/>
          <p:cNvSpPr>
            <a:spLocks noChangeArrowheads="1"/>
          </p:cNvSpPr>
          <p:nvPr/>
        </p:nvSpPr>
        <p:spPr bwMode="auto">
          <a:xfrm rot="19843040">
            <a:off x="2782888" y="3265488"/>
            <a:ext cx="501650" cy="1368425"/>
          </a:xfrm>
          <a:prstGeom prst="ellipse">
            <a:avLst/>
          </a:prstGeom>
          <a:noFill/>
          <a:ln w="28575">
            <a:solidFill>
              <a:srgbClr val="FF0000"/>
            </a:solidFill>
            <a:round/>
            <a:headEnd/>
            <a:tailEnd/>
          </a:ln>
          <a:effectLst/>
        </p:spPr>
        <p:txBody>
          <a:bodyPr wrap="none" anchor="ctr"/>
          <a:lstStyle/>
          <a:p>
            <a:endParaRPr lang="de-DE"/>
          </a:p>
        </p:txBody>
      </p:sp>
      <p:sp>
        <p:nvSpPr>
          <p:cNvPr id="10" name="Oval 22"/>
          <p:cNvSpPr>
            <a:spLocks noChangeArrowheads="1"/>
          </p:cNvSpPr>
          <p:nvPr/>
        </p:nvSpPr>
        <p:spPr bwMode="auto">
          <a:xfrm rot="19781500">
            <a:off x="7164388" y="2708275"/>
            <a:ext cx="647700" cy="2520950"/>
          </a:xfrm>
          <a:prstGeom prst="ellipse">
            <a:avLst/>
          </a:prstGeom>
          <a:noFill/>
          <a:ln w="28575">
            <a:solidFill>
              <a:srgbClr val="FF0000"/>
            </a:solidFill>
            <a:round/>
            <a:headEnd/>
            <a:tailEnd/>
          </a:ln>
          <a:effectLst/>
        </p:spPr>
        <p:txBody>
          <a:bodyPr wrap="none" anchor="ctr"/>
          <a:lstStyle/>
          <a:p>
            <a:endParaRPr lang="de-DE"/>
          </a:p>
        </p:txBody>
      </p:sp>
      <p:sp>
        <p:nvSpPr>
          <p:cNvPr id="11" name="Oval 23"/>
          <p:cNvSpPr>
            <a:spLocks noChangeArrowheads="1"/>
          </p:cNvSpPr>
          <p:nvPr/>
        </p:nvSpPr>
        <p:spPr bwMode="auto">
          <a:xfrm rot="19803073">
            <a:off x="2268538" y="3284538"/>
            <a:ext cx="504825" cy="1657350"/>
          </a:xfrm>
          <a:prstGeom prst="ellipse">
            <a:avLst/>
          </a:prstGeom>
          <a:noFill/>
          <a:ln w="28575">
            <a:solidFill>
              <a:srgbClr val="33CC33"/>
            </a:solidFill>
            <a:round/>
            <a:headEnd/>
            <a:tailEnd/>
          </a:ln>
          <a:effectLst/>
        </p:spPr>
        <p:txBody>
          <a:bodyPr wrap="none" anchor="ctr"/>
          <a:lstStyle/>
          <a:p>
            <a:endParaRPr lang="de-DE"/>
          </a:p>
        </p:txBody>
      </p:sp>
      <p:sp>
        <p:nvSpPr>
          <p:cNvPr id="12" name="Oval 24"/>
          <p:cNvSpPr>
            <a:spLocks noChangeArrowheads="1"/>
          </p:cNvSpPr>
          <p:nvPr/>
        </p:nvSpPr>
        <p:spPr bwMode="auto">
          <a:xfrm rot="19803270">
            <a:off x="6659563" y="3213100"/>
            <a:ext cx="576262" cy="2016125"/>
          </a:xfrm>
          <a:prstGeom prst="ellipse">
            <a:avLst/>
          </a:prstGeom>
          <a:noFill/>
          <a:ln w="28575">
            <a:solidFill>
              <a:srgbClr val="33CC33"/>
            </a:solidFill>
            <a:round/>
            <a:headEnd/>
            <a:tailEnd/>
          </a:ln>
          <a:effectLst/>
        </p:spPr>
        <p:txBody>
          <a:bodyPr wrap="none" anchor="ctr"/>
          <a:lstStyle/>
          <a:p>
            <a:endParaRPr lang="de-DE"/>
          </a:p>
        </p:txBody>
      </p:sp>
      <p:sp>
        <p:nvSpPr>
          <p:cNvPr id="13" name="Text Box 25"/>
          <p:cNvSpPr txBox="1">
            <a:spLocks noChangeArrowheads="1"/>
          </p:cNvSpPr>
          <p:nvPr/>
        </p:nvSpPr>
        <p:spPr bwMode="auto">
          <a:xfrm>
            <a:off x="323850" y="1177925"/>
            <a:ext cx="8098692" cy="553998"/>
          </a:xfrm>
          <a:prstGeom prst="rect">
            <a:avLst/>
          </a:prstGeom>
          <a:noFill/>
          <a:ln w="9525">
            <a:noFill/>
            <a:miter lim="800000"/>
            <a:headEnd/>
            <a:tailEnd/>
          </a:ln>
          <a:effectLst/>
        </p:spPr>
        <p:txBody>
          <a:bodyPr wrap="none">
            <a:spAutoFit/>
          </a:bodyPr>
          <a:lstStyle/>
          <a:p>
            <a:pPr eaLnBrk="1" hangingPunct="1"/>
            <a:r>
              <a:rPr lang="de-DE" sz="1600" b="1" dirty="0">
                <a:solidFill>
                  <a:srgbClr val="339933"/>
                </a:solidFill>
                <a:latin typeface="Book Antiqua" pitchFamily="18" charset="0"/>
              </a:rPr>
              <a:t>Anti-decuplet </a:t>
            </a:r>
            <a:r>
              <a:rPr lang="de-DE" sz="1600" b="1" dirty="0" smtClean="0">
                <a:solidFill>
                  <a:srgbClr val="339933"/>
                </a:solidFill>
                <a:latin typeface="Book Antiqua" pitchFamily="18" charset="0"/>
              </a:rPr>
              <a:t>N* in the SU(3) limit </a:t>
            </a:r>
            <a:r>
              <a:rPr lang="de-DE" sz="1600" b="1" dirty="0">
                <a:solidFill>
                  <a:srgbClr val="339933"/>
                </a:solidFill>
                <a:latin typeface="Book Antiqua" pitchFamily="18" charset="0"/>
              </a:rPr>
              <a:t>can be photoexcited only from the neutron target</a:t>
            </a:r>
          </a:p>
          <a:p>
            <a:pPr eaLnBrk="1" hangingPunct="1"/>
            <a:r>
              <a:rPr lang="de-DE" sz="1400" b="1" dirty="0" smtClean="0">
                <a:solidFill>
                  <a:srgbClr val="606060"/>
                </a:solidFill>
              </a:rPr>
              <a:t>A. Rathke, M.V.P.  EPJ A18 (2003)  691</a:t>
            </a:r>
            <a:endParaRPr lang="de-DE" sz="1400" dirty="0">
              <a:solidFill>
                <a:srgbClr val="FF0000"/>
              </a:solidFill>
              <a:latin typeface="Comic Sans MS" pitchFamily="66" charset="0"/>
            </a:endParaRPr>
          </a:p>
        </p:txBody>
      </p:sp>
      <p:pic>
        <p:nvPicPr>
          <p:cNvPr id="14" name="Picture 2"/>
          <p:cNvPicPr>
            <a:picLocks noChangeAspect="1" noChangeArrowheads="1"/>
          </p:cNvPicPr>
          <p:nvPr/>
        </p:nvPicPr>
        <p:blipFill>
          <a:blip r:embed="rId4"/>
          <a:srcRect/>
          <a:stretch>
            <a:fillRect/>
          </a:stretch>
        </p:blipFill>
        <p:spPr bwMode="auto">
          <a:xfrm>
            <a:off x="3786182" y="1643050"/>
            <a:ext cx="2162911" cy="11430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800" decel="100000"/>
                                        <p:tgtEl>
                                          <p:spTgt spid="12"/>
                                        </p:tgtEl>
                                      </p:cBhvr>
                                    </p:animEffect>
                                    <p:anim calcmode="lin" valueType="num">
                                      <p:cBhvr>
                                        <p:cTn id="18" dur="800" decel="100000" fill="hold"/>
                                        <p:tgtEl>
                                          <p:spTgt spid="12"/>
                                        </p:tgtEl>
                                        <p:attrNameLst>
                                          <p:attrName>style.rotation</p:attrName>
                                        </p:attrNameLst>
                                      </p:cBhvr>
                                      <p:tavLst>
                                        <p:tav tm="0">
                                          <p:val>
                                            <p:fltVal val="-90"/>
                                          </p:val>
                                        </p:tav>
                                        <p:tav tm="100000">
                                          <p:val>
                                            <p:fltVal val="0"/>
                                          </p:val>
                                        </p:tav>
                                      </p:tavLst>
                                    </p:anim>
                                    <p:anim calcmode="lin" valueType="num">
                                      <p:cBhvr>
                                        <p:cTn id="19" dur="800" decel="100000" fill="hold"/>
                                        <p:tgtEl>
                                          <p:spTgt spid="12"/>
                                        </p:tgtEl>
                                        <p:attrNameLst>
                                          <p:attrName>ppt_x</p:attrName>
                                        </p:attrNameLst>
                                      </p:cBhvr>
                                      <p:tavLst>
                                        <p:tav tm="0">
                                          <p:val>
                                            <p:strVal val="#ppt_x+0.4"/>
                                          </p:val>
                                        </p:tav>
                                        <p:tav tm="100000">
                                          <p:val>
                                            <p:strVal val="#ppt_x-0.05"/>
                                          </p:val>
                                        </p:tav>
                                      </p:tavLst>
                                    </p:anim>
                                    <p:anim calcmode="lin" valueType="num">
                                      <p:cBhvr>
                                        <p:cTn id="20" dur="800" decel="100000" fill="hold"/>
                                        <p:tgtEl>
                                          <p:spTgt spid="1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6*min(max(#ppt_w*#ppt_h,.3),1)-7.4)/-.7*#ppt_w"/>
                                          </p:val>
                                        </p:tav>
                                        <p:tav tm="100000">
                                          <p:val>
                                            <p:strVal val="#ppt_w"/>
                                          </p:val>
                                        </p:tav>
                                      </p:tavLst>
                                    </p:anim>
                                    <p:anim calcmode="lin" valueType="num">
                                      <p:cBhvr>
                                        <p:cTn id="28" dur="500" fill="hold"/>
                                        <p:tgtEl>
                                          <p:spTgt spid="9"/>
                                        </p:tgtEl>
                                        <p:attrNameLst>
                                          <p:attrName>ppt_h</p:attrName>
                                        </p:attrNameLst>
                                      </p:cBhvr>
                                      <p:tavLst>
                                        <p:tav tm="0">
                                          <p:val>
                                            <p:strVal val="(6*min(max(#ppt_w*#ppt_h,.3),1)-7.4)/-.7*#ppt_h"/>
                                          </p:val>
                                        </p:tav>
                                        <p:tav tm="100000">
                                          <p:val>
                                            <p:strVal val="#ppt_h"/>
                                          </p:val>
                                        </p:tav>
                                      </p:tavLst>
                                    </p:anim>
                                    <p:anim calcmode="lin" valueType="num">
                                      <p:cBhvr>
                                        <p:cTn id="29" dur="500" fill="hold"/>
                                        <p:tgtEl>
                                          <p:spTgt spid="9"/>
                                        </p:tgtEl>
                                        <p:attrNameLst>
                                          <p:attrName>ppt_x</p:attrName>
                                        </p:attrNameLst>
                                      </p:cBhvr>
                                      <p:tavLst>
                                        <p:tav tm="0">
                                          <p:val>
                                            <p:fltVal val="0.5"/>
                                          </p:val>
                                        </p:tav>
                                        <p:tav tm="100000">
                                          <p:val>
                                            <p:strVal val="#ppt_x"/>
                                          </p:val>
                                        </p:tav>
                                      </p:tavLst>
                                    </p:anim>
                                    <p:anim calcmode="lin" valueType="num">
                                      <p:cBhvr>
                                        <p:cTn id="3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3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strVal val="(6*min(max(#ppt_w*#ppt_h,.3),1)-7.4)/-.7*#ppt_w"/>
                                          </p:val>
                                        </p:tav>
                                        <p:tav tm="100000">
                                          <p:val>
                                            <p:strVal val="#ppt_w"/>
                                          </p:val>
                                        </p:tav>
                                      </p:tavLst>
                                    </p:anim>
                                    <p:anim calcmode="lin" valueType="num">
                                      <p:cBhvr>
                                        <p:cTn id="36" dur="500" fill="hold"/>
                                        <p:tgtEl>
                                          <p:spTgt spid="10"/>
                                        </p:tgtEl>
                                        <p:attrNameLst>
                                          <p:attrName>ppt_h</p:attrName>
                                        </p:attrNameLst>
                                      </p:cBhvr>
                                      <p:tavLst>
                                        <p:tav tm="0">
                                          <p:val>
                                            <p:strVal val="(6*min(max(#ppt_w*#ppt_h,.3),1)-7.4)/-.7*#ppt_h"/>
                                          </p:val>
                                        </p:tav>
                                        <p:tav tm="100000">
                                          <p:val>
                                            <p:strVal val="#ppt_h"/>
                                          </p:val>
                                        </p:tav>
                                      </p:tavLst>
                                    </p:anim>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1000108"/>
            <a:ext cx="5715040" cy="3847749"/>
          </a:xfrm>
          <a:prstGeom prst="rect">
            <a:avLst/>
          </a:prstGeom>
          <a:noFill/>
          <a:ln w="9525">
            <a:noFill/>
            <a:miter lim="800000"/>
            <a:headEnd/>
            <a:tailEnd/>
          </a:ln>
          <a:effectLst/>
        </p:spPr>
      </p:pic>
      <p:sp>
        <p:nvSpPr>
          <p:cNvPr id="4" name="Text Box 3"/>
          <p:cNvSpPr txBox="1">
            <a:spLocks noChangeArrowheads="1"/>
          </p:cNvSpPr>
          <p:nvPr/>
        </p:nvSpPr>
        <p:spPr bwMode="auto">
          <a:xfrm>
            <a:off x="0" y="214290"/>
            <a:ext cx="6681637" cy="830997"/>
          </a:xfrm>
          <a:prstGeom prst="rect">
            <a:avLst/>
          </a:prstGeom>
          <a:solidFill>
            <a:schemeClr val="accent1">
              <a:lumMod val="20000"/>
              <a:lumOff val="80000"/>
            </a:schemeClr>
          </a:solidFill>
          <a:ln w="9525">
            <a:noFill/>
            <a:miter lim="800000"/>
            <a:headEnd/>
            <a:tailEnd/>
          </a:ln>
          <a:effectLst/>
        </p:spPr>
        <p:txBody>
          <a:bodyPr wrap="none">
            <a:spAutoFit/>
          </a:bodyPr>
          <a:lstStyle/>
          <a:p>
            <a:r>
              <a:rPr lang="de-DE" dirty="0">
                <a:solidFill>
                  <a:srgbClr val="CC0000"/>
                </a:solidFill>
                <a:latin typeface="Book Antiqua" pitchFamily="18" charset="0"/>
              </a:rPr>
              <a:t>Modified PWA of pi N </a:t>
            </a:r>
            <a:r>
              <a:rPr lang="de-DE" dirty="0" smtClean="0">
                <a:solidFill>
                  <a:srgbClr val="CC0000"/>
                </a:solidFill>
                <a:latin typeface="Book Antiqua" pitchFamily="18" charset="0"/>
              </a:rPr>
              <a:t>scattering – first hint on </a:t>
            </a:r>
          </a:p>
          <a:p>
            <a:r>
              <a:rPr lang="de-DE" dirty="0" smtClean="0">
                <a:solidFill>
                  <a:srgbClr val="CC0000"/>
                </a:solidFill>
                <a:latin typeface="Book Antiqua" pitchFamily="18" charset="0"/>
              </a:rPr>
              <a:t>new narrow N*(1680)</a:t>
            </a:r>
            <a:endParaRPr lang="en-GB" dirty="0">
              <a:solidFill>
                <a:srgbClr val="CC0000"/>
              </a:solidFill>
              <a:latin typeface="Book Antiqua" pitchFamily="18" charset="0"/>
            </a:endParaRPr>
          </a:p>
        </p:txBody>
      </p:sp>
      <p:sp>
        <p:nvSpPr>
          <p:cNvPr id="5" name="Text Box 4"/>
          <p:cNvSpPr txBox="1">
            <a:spLocks noChangeArrowheads="1"/>
          </p:cNvSpPr>
          <p:nvPr/>
        </p:nvSpPr>
        <p:spPr bwMode="auto">
          <a:xfrm>
            <a:off x="4643438" y="1142984"/>
            <a:ext cx="4168192" cy="307777"/>
          </a:xfrm>
          <a:prstGeom prst="rect">
            <a:avLst/>
          </a:prstGeom>
          <a:noFill/>
          <a:ln w="9525">
            <a:noFill/>
            <a:miter lim="800000"/>
            <a:headEnd/>
            <a:tailEnd/>
          </a:ln>
          <a:effectLst/>
        </p:spPr>
        <p:txBody>
          <a:bodyPr wrap="none">
            <a:spAutoFit/>
          </a:bodyPr>
          <a:lstStyle/>
          <a:p>
            <a:r>
              <a:rPr lang="de-DE" sz="1400" b="1" dirty="0">
                <a:solidFill>
                  <a:srgbClr val="606060"/>
                </a:solidFill>
              </a:rPr>
              <a:t>Arndt, Azimov, Strakovsky, Workman,MVP, </a:t>
            </a:r>
            <a:r>
              <a:rPr lang="de-DE" sz="1400" b="1" dirty="0" smtClean="0">
                <a:solidFill>
                  <a:srgbClr val="606060"/>
                </a:solidFill>
              </a:rPr>
              <a:t>PRC04</a:t>
            </a:r>
            <a:endParaRPr lang="en-GB" sz="1400" b="1" dirty="0">
              <a:solidFill>
                <a:srgbClr val="606060"/>
              </a:solidFill>
            </a:endParaRPr>
          </a:p>
        </p:txBody>
      </p:sp>
      <p:sp>
        <p:nvSpPr>
          <p:cNvPr id="6" name="TextBox 5"/>
          <p:cNvSpPr txBox="1"/>
          <p:nvPr/>
        </p:nvSpPr>
        <p:spPr>
          <a:xfrm>
            <a:off x="5572132" y="1571612"/>
            <a:ext cx="2884187" cy="2308324"/>
          </a:xfrm>
          <a:prstGeom prst="rect">
            <a:avLst/>
          </a:prstGeom>
          <a:solidFill>
            <a:schemeClr val="accent5">
              <a:lumMod val="40000"/>
              <a:lumOff val="60000"/>
            </a:schemeClr>
          </a:solidFill>
        </p:spPr>
        <p:txBody>
          <a:bodyPr wrap="none" rtlCol="0">
            <a:spAutoFit/>
          </a:bodyPr>
          <a:lstStyle/>
          <a:p>
            <a:r>
              <a:rPr lang="de-DE" sz="1800" dirty="0" smtClean="0"/>
              <a:t>Main conclusions of MPWA:</a:t>
            </a:r>
          </a:p>
          <a:p>
            <a:endParaRPr lang="de-DE" sz="1800" dirty="0" smtClean="0"/>
          </a:p>
          <a:p>
            <a:pPr>
              <a:buFont typeface="Arial" pitchFamily="34" charset="0"/>
              <a:buChar char="•"/>
            </a:pPr>
            <a:r>
              <a:rPr lang="de-DE" sz="1800" dirty="0" smtClean="0"/>
              <a:t> mass ~1680</a:t>
            </a:r>
          </a:p>
          <a:p>
            <a:pPr>
              <a:buFont typeface="Arial" pitchFamily="34" charset="0"/>
              <a:buChar char="•"/>
            </a:pPr>
            <a:r>
              <a:rPr lang="de-DE" sz="1800" dirty="0" smtClean="0"/>
              <a:t>width&lt; 30 MeV</a:t>
            </a:r>
          </a:p>
          <a:p>
            <a:pPr>
              <a:buFont typeface="Arial" pitchFamily="34" charset="0"/>
              <a:buChar char="•"/>
            </a:pPr>
            <a:r>
              <a:rPr lang="de-DE" sz="1800" dirty="0" smtClean="0"/>
              <a:t>Br(piN) &lt; 5%</a:t>
            </a:r>
          </a:p>
          <a:p>
            <a:pPr>
              <a:buFont typeface="Arial" pitchFamily="34" charset="0"/>
              <a:buChar char="•"/>
            </a:pPr>
            <a:r>
              <a:rPr lang="de-DE" sz="1800" dirty="0" smtClean="0"/>
              <a:t>most probable quantum #‘s </a:t>
            </a:r>
          </a:p>
          <a:p>
            <a:r>
              <a:rPr lang="de-DE" sz="1800" dirty="0" smtClean="0"/>
              <a:t>  P11</a:t>
            </a:r>
          </a:p>
          <a:p>
            <a:pPr>
              <a:buFont typeface="Arial" pitchFamily="34" charset="0"/>
              <a:buChar char="•"/>
            </a:pPr>
            <a:r>
              <a:rPr lang="de-DE" sz="1800" dirty="0" smtClean="0"/>
              <a:t> Br(eta N) ~ 10 -60 % </a:t>
            </a:r>
            <a:endParaRPr lang="de-DE" sz="1800" dirty="0"/>
          </a:p>
        </p:txBody>
      </p:sp>
      <p:sp>
        <p:nvSpPr>
          <p:cNvPr id="7" name="Rectangle 6"/>
          <p:cNvSpPr/>
          <p:nvPr/>
        </p:nvSpPr>
        <p:spPr>
          <a:xfrm>
            <a:off x="0" y="5429264"/>
            <a:ext cx="9144064" cy="1046440"/>
          </a:xfrm>
          <a:prstGeom prst="rect">
            <a:avLst/>
          </a:prstGeom>
        </p:spPr>
        <p:txBody>
          <a:bodyPr wrap="square">
            <a:spAutoFit/>
          </a:bodyPr>
          <a:lstStyle/>
          <a:p>
            <a:pPr>
              <a:buFontTx/>
              <a:buNone/>
            </a:pPr>
            <a:r>
              <a:rPr lang="en-US" sz="1200" dirty="0" smtClean="0"/>
              <a:t>`` … given our present knowledge of the  </a:t>
            </a:r>
            <a:r>
              <a:rPr lang="el-GR" sz="1200" dirty="0" smtClean="0"/>
              <a:t>θ</a:t>
            </a:r>
            <a:r>
              <a:rPr lang="en-US" sz="1200" baseline="50000" dirty="0" smtClean="0"/>
              <a:t>+</a:t>
            </a:r>
            <a:r>
              <a:rPr lang="en-US" sz="1200" dirty="0" smtClean="0"/>
              <a:t>, the state commonly known as the N(1710) is not the appropriate candidate to be a member of the </a:t>
            </a:r>
            <a:r>
              <a:rPr lang="en-US" sz="1200" dirty="0" err="1" smtClean="0"/>
              <a:t>antidecuplet</a:t>
            </a:r>
            <a:r>
              <a:rPr lang="en-US" sz="1200" dirty="0" smtClean="0"/>
              <a:t>. Instead we suggest candidates with nearby masses, N(1680) (more promising) and/or N(1730) (less promising, but not excluded). Our analysis suggests that the appropriate state should be rather narrow and very inelastic…”</a:t>
            </a:r>
          </a:p>
          <a:p>
            <a:r>
              <a:rPr lang="en-US" sz="1400" b="1" dirty="0" smtClean="0">
                <a:solidFill>
                  <a:srgbClr val="606060"/>
                </a:solidFill>
              </a:rPr>
              <a:t>                                                                                                                  /</a:t>
            </a:r>
            <a:r>
              <a:rPr lang="de-DE" sz="1200" b="1" dirty="0" smtClean="0">
                <a:solidFill>
                  <a:srgbClr val="606060"/>
                </a:solidFill>
              </a:rPr>
              <a:t>Arndt, Azimov, Strakovsky, Workman,MVP, PRC04</a:t>
            </a:r>
            <a:endParaRPr lang="en-GB" sz="1200" b="1" dirty="0" smtClean="0">
              <a:solidFill>
                <a:srgbClr val="606060"/>
              </a:solidFill>
            </a:endParaRPr>
          </a:p>
          <a:p>
            <a:pPr>
              <a:buFontTx/>
              <a:buNone/>
            </a:pPr>
            <a:r>
              <a:rPr lang="en-US" sz="1200" dirty="0" smtClean="0"/>
              <a:t>/</a:t>
            </a:r>
            <a:endParaRPr lang="el-GR"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26"/>
          <p:cNvSpPr txBox="1">
            <a:spLocks noChangeArrowheads="1"/>
          </p:cNvSpPr>
          <p:nvPr/>
        </p:nvSpPr>
        <p:spPr bwMode="auto">
          <a:xfrm>
            <a:off x="571500" y="428625"/>
            <a:ext cx="1974850" cy="457200"/>
          </a:xfrm>
          <a:prstGeom prst="rect">
            <a:avLst/>
          </a:prstGeom>
          <a:solidFill>
            <a:schemeClr val="accent1">
              <a:lumMod val="20000"/>
              <a:lumOff val="80000"/>
            </a:schemeClr>
          </a:solidFill>
          <a:ln w="9525">
            <a:noFill/>
            <a:miter lim="800000"/>
            <a:headEnd/>
            <a:tailEnd/>
          </a:ln>
        </p:spPr>
        <p:txBody>
          <a:bodyPr wrap="none">
            <a:spAutoFit/>
          </a:bodyPr>
          <a:lstStyle/>
          <a:p>
            <a:r>
              <a:rPr lang="de-DE" dirty="0">
                <a:solidFill>
                  <a:srgbClr val="CC0000"/>
                </a:solidFill>
                <a:latin typeface="Book Antiqua" pitchFamily="18" charset="0"/>
              </a:rPr>
              <a:t>Theta update</a:t>
            </a:r>
            <a:endParaRPr lang="en-GB" dirty="0">
              <a:solidFill>
                <a:srgbClr val="CC0000"/>
              </a:solidFill>
              <a:latin typeface="Book Antiqua" pitchFamily="18" charset="0"/>
            </a:endParaRPr>
          </a:p>
        </p:txBody>
      </p:sp>
      <p:sp>
        <p:nvSpPr>
          <p:cNvPr id="9219" name="Rectangle 3"/>
          <p:cNvSpPr>
            <a:spLocks noChangeArrowheads="1"/>
          </p:cNvSpPr>
          <p:nvPr/>
        </p:nvSpPr>
        <p:spPr bwMode="auto">
          <a:xfrm>
            <a:off x="1371600" y="914400"/>
            <a:ext cx="7162800" cy="646331"/>
          </a:xfrm>
          <a:prstGeom prst="rect">
            <a:avLst/>
          </a:prstGeom>
          <a:noFill/>
          <a:ln w="9525">
            <a:noFill/>
            <a:miter lim="800000"/>
            <a:headEnd/>
            <a:tailEnd/>
          </a:ln>
        </p:spPr>
        <p:txBody>
          <a:bodyPr>
            <a:spAutoFit/>
          </a:bodyPr>
          <a:lstStyle/>
          <a:p>
            <a:pPr eaLnBrk="0" hangingPunct="0"/>
            <a:r>
              <a:rPr lang="en-GB" sz="1200" b="1" dirty="0">
                <a:solidFill>
                  <a:srgbClr val="606060"/>
                </a:solidFill>
              </a:rPr>
              <a:t>Takashi Nakano, et al. (The LEPS Collaboration)</a:t>
            </a:r>
          </a:p>
          <a:p>
            <a:pPr eaLnBrk="0" hangingPunct="0"/>
            <a:r>
              <a:rPr lang="en-GB" sz="1200" b="1" dirty="0">
                <a:solidFill>
                  <a:srgbClr val="606060"/>
                </a:solidFill>
              </a:rPr>
              <a:t>Evidence of the </a:t>
            </a:r>
            <a:r>
              <a:rPr lang="en-GB" sz="1200" b="1" dirty="0" smtClean="0">
                <a:solidFill>
                  <a:srgbClr val="606060"/>
                </a:solidFill>
              </a:rPr>
              <a:t>Theta</a:t>
            </a:r>
            <a:r>
              <a:rPr lang="en-GB" sz="1200" b="1" dirty="0">
                <a:solidFill>
                  <a:srgbClr val="606060"/>
                </a:solidFill>
              </a:rPr>
              <a:t>^+ in the </a:t>
            </a:r>
            <a:r>
              <a:rPr lang="en-GB" sz="1200" b="1" dirty="0" smtClean="0">
                <a:solidFill>
                  <a:srgbClr val="606060"/>
                </a:solidFill>
              </a:rPr>
              <a:t>gamma </a:t>
            </a:r>
            <a:r>
              <a:rPr lang="en-GB" sz="1200" b="1" dirty="0">
                <a:solidFill>
                  <a:srgbClr val="606060"/>
                </a:solidFill>
              </a:rPr>
              <a:t>d </a:t>
            </a:r>
            <a:r>
              <a:rPr lang="en-GB" sz="1200" b="1" dirty="0" smtClean="0">
                <a:solidFill>
                  <a:srgbClr val="606060"/>
                </a:solidFill>
                <a:sym typeface="Wingdings" pitchFamily="2" charset="2"/>
              </a:rPr>
              <a:t></a:t>
            </a:r>
            <a:r>
              <a:rPr lang="en-GB" sz="1200" b="1" dirty="0" smtClean="0">
                <a:solidFill>
                  <a:srgbClr val="606060"/>
                </a:solidFill>
              </a:rPr>
              <a:t> K+K- </a:t>
            </a:r>
            <a:r>
              <a:rPr lang="en-GB" sz="1200" b="1" dirty="0" err="1" smtClean="0">
                <a:solidFill>
                  <a:srgbClr val="606060"/>
                </a:solidFill>
              </a:rPr>
              <a:t>pn</a:t>
            </a:r>
            <a:r>
              <a:rPr lang="en-GB" sz="1200" b="1" dirty="0" smtClean="0">
                <a:solidFill>
                  <a:srgbClr val="606060"/>
                </a:solidFill>
              </a:rPr>
              <a:t> </a:t>
            </a:r>
            <a:r>
              <a:rPr lang="en-GB" sz="1200" b="1" dirty="0">
                <a:solidFill>
                  <a:srgbClr val="606060"/>
                </a:solidFill>
              </a:rPr>
              <a:t>reaction,</a:t>
            </a:r>
            <a:r>
              <a:rPr lang="en-GB" dirty="0"/>
              <a:t> </a:t>
            </a:r>
            <a:r>
              <a:rPr lang="en-GB" sz="1200" b="1" dirty="0">
                <a:solidFill>
                  <a:srgbClr val="606060"/>
                </a:solidFill>
              </a:rPr>
              <a:t>arXiv:0812.1035, accepted to PRC</a:t>
            </a:r>
            <a:r>
              <a:rPr lang="en-GB" dirty="0"/>
              <a:t> </a:t>
            </a:r>
          </a:p>
        </p:txBody>
      </p:sp>
      <p:pic>
        <p:nvPicPr>
          <p:cNvPr id="9220" name="Picture 4"/>
          <p:cNvPicPr>
            <a:picLocks noChangeAspect="1" noChangeArrowheads="1"/>
          </p:cNvPicPr>
          <p:nvPr/>
        </p:nvPicPr>
        <p:blipFill>
          <a:blip r:embed="rId2"/>
          <a:srcRect/>
          <a:stretch>
            <a:fillRect/>
          </a:stretch>
        </p:blipFill>
        <p:spPr bwMode="auto">
          <a:xfrm>
            <a:off x="0" y="1785926"/>
            <a:ext cx="3943350" cy="3781425"/>
          </a:xfrm>
          <a:prstGeom prst="rect">
            <a:avLst/>
          </a:prstGeom>
          <a:noFill/>
          <a:ln w="9525">
            <a:noFill/>
            <a:miter lim="800000"/>
            <a:headEnd/>
            <a:tailEnd/>
          </a:ln>
        </p:spPr>
      </p:pic>
      <p:sp>
        <p:nvSpPr>
          <p:cNvPr id="9221" name="Rectangle 5"/>
          <p:cNvSpPr>
            <a:spLocks noChangeArrowheads="1"/>
          </p:cNvSpPr>
          <p:nvPr/>
        </p:nvSpPr>
        <p:spPr bwMode="auto">
          <a:xfrm>
            <a:off x="4143372" y="2214554"/>
            <a:ext cx="4786346" cy="1508105"/>
          </a:xfrm>
          <a:prstGeom prst="rect">
            <a:avLst/>
          </a:prstGeom>
          <a:noFill/>
          <a:ln w="9525">
            <a:noFill/>
            <a:miter lim="800000"/>
            <a:headEnd/>
            <a:tailEnd/>
          </a:ln>
        </p:spPr>
        <p:txBody>
          <a:bodyPr wrap="square">
            <a:spAutoFit/>
          </a:bodyPr>
          <a:lstStyle/>
          <a:p>
            <a:pPr eaLnBrk="0" hangingPunct="0"/>
            <a:r>
              <a:rPr lang="de-DE" sz="1600" b="1" dirty="0">
                <a:solidFill>
                  <a:srgbClr val="CC0000"/>
                </a:solidFill>
              </a:rPr>
              <a:t>The most conservative estimate of significance </a:t>
            </a:r>
            <a:endParaRPr lang="de-DE" sz="1600" b="1" dirty="0" smtClean="0">
              <a:solidFill>
                <a:srgbClr val="CC0000"/>
              </a:solidFill>
            </a:endParaRPr>
          </a:p>
          <a:p>
            <a:pPr eaLnBrk="0" hangingPunct="0"/>
            <a:r>
              <a:rPr lang="de-DE" sz="1600" b="1" dirty="0" smtClean="0">
                <a:solidFill>
                  <a:srgbClr val="CC0000"/>
                </a:solidFill>
              </a:rPr>
              <a:t>~ </a:t>
            </a:r>
            <a:r>
              <a:rPr lang="de-DE" sz="1600" b="1" dirty="0">
                <a:solidFill>
                  <a:srgbClr val="CC0000"/>
                </a:solidFill>
              </a:rPr>
              <a:t>5.2 sigma</a:t>
            </a:r>
          </a:p>
          <a:p>
            <a:pPr eaLnBrk="0" hangingPunct="0"/>
            <a:endParaRPr lang="de-DE" sz="1600" b="1" dirty="0">
              <a:solidFill>
                <a:srgbClr val="CC0000"/>
              </a:solidFill>
            </a:endParaRPr>
          </a:p>
          <a:p>
            <a:pPr eaLnBrk="0" hangingPunct="0"/>
            <a:r>
              <a:rPr lang="de-DE" sz="1600" b="1" dirty="0">
                <a:solidFill>
                  <a:srgbClr val="CC0000"/>
                </a:solidFill>
              </a:rPr>
              <a:t>In couple of monthes the „black box“ of blindly analyzed  tripled data set </a:t>
            </a:r>
            <a:r>
              <a:rPr lang="de-DE" sz="1600" b="1">
                <a:solidFill>
                  <a:srgbClr val="CC0000"/>
                </a:solidFill>
              </a:rPr>
              <a:t>will </a:t>
            </a:r>
            <a:r>
              <a:rPr lang="de-DE" sz="1600" b="1" smtClean="0">
                <a:solidFill>
                  <a:srgbClr val="CC0000"/>
                </a:solidFill>
              </a:rPr>
              <a:t> be opened</a:t>
            </a:r>
            <a:r>
              <a:rPr lang="de-DE" sz="1600" b="1" dirty="0">
                <a:solidFill>
                  <a:srgbClr val="CC0000"/>
                </a:solidFill>
              </a:rPr>
              <a:t>.</a:t>
            </a:r>
          </a:p>
          <a:p>
            <a:pPr eaLnBrk="0" hangingPunct="0"/>
            <a:endParaRPr lang="en-GB" sz="1200" b="1" dirty="0">
              <a:solidFill>
                <a:srgbClr val="CC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228600" y="966788"/>
            <a:ext cx="7086600" cy="5545137"/>
          </a:xfrm>
          <a:prstGeom prst="rect">
            <a:avLst/>
          </a:prstGeom>
          <a:noFill/>
          <a:ln w="9525">
            <a:noFill/>
            <a:miter lim="800000"/>
            <a:headEnd/>
            <a:tailEnd/>
          </a:ln>
        </p:spPr>
      </p:pic>
      <p:sp>
        <p:nvSpPr>
          <p:cNvPr id="6147" name="Text Box 3"/>
          <p:cNvSpPr txBox="1">
            <a:spLocks noChangeArrowheads="1"/>
          </p:cNvSpPr>
          <p:nvPr/>
        </p:nvSpPr>
        <p:spPr bwMode="auto">
          <a:xfrm>
            <a:off x="5246651" y="642918"/>
            <a:ext cx="3897349" cy="523220"/>
          </a:xfrm>
          <a:prstGeom prst="rect">
            <a:avLst/>
          </a:prstGeom>
          <a:noFill/>
          <a:ln w="9525">
            <a:noFill/>
            <a:miter lim="800000"/>
            <a:headEnd/>
            <a:tailEnd/>
          </a:ln>
        </p:spPr>
        <p:txBody>
          <a:bodyPr wrap="none">
            <a:spAutoFit/>
          </a:bodyPr>
          <a:lstStyle/>
          <a:p>
            <a:r>
              <a:rPr lang="de-DE" sz="1400" b="1" dirty="0" smtClean="0">
                <a:solidFill>
                  <a:srgbClr val="606060"/>
                </a:solidFill>
              </a:rPr>
              <a:t>V. Kuznetsov, et al., NSTAR‘’04, hep-ex/0409032</a:t>
            </a:r>
          </a:p>
          <a:p>
            <a:r>
              <a:rPr lang="de-DE" sz="1400" b="1" dirty="0" smtClean="0">
                <a:solidFill>
                  <a:srgbClr val="606060"/>
                </a:solidFill>
              </a:rPr>
              <a:t>V</a:t>
            </a:r>
            <a:r>
              <a:rPr lang="de-DE" sz="1400" b="1" dirty="0">
                <a:solidFill>
                  <a:srgbClr val="606060"/>
                </a:solidFill>
              </a:rPr>
              <a:t>. Kuznetsov, et al., Phys. Lett. 647 (2007) 23</a:t>
            </a:r>
            <a:endParaRPr lang="en-GB" sz="1400" b="1" dirty="0">
              <a:solidFill>
                <a:srgbClr val="606060"/>
              </a:solidFill>
            </a:endParaRPr>
          </a:p>
        </p:txBody>
      </p:sp>
      <p:sp>
        <p:nvSpPr>
          <p:cNvPr id="6148" name="Text Box 4"/>
          <p:cNvSpPr txBox="1">
            <a:spLocks noChangeArrowheads="1"/>
          </p:cNvSpPr>
          <p:nvPr/>
        </p:nvSpPr>
        <p:spPr bwMode="auto">
          <a:xfrm>
            <a:off x="228600" y="0"/>
            <a:ext cx="7343796" cy="646331"/>
          </a:xfrm>
          <a:prstGeom prst="rect">
            <a:avLst/>
          </a:prstGeom>
          <a:solidFill>
            <a:schemeClr val="accent1">
              <a:lumMod val="20000"/>
              <a:lumOff val="80000"/>
            </a:schemeClr>
          </a:solidFill>
          <a:ln w="9525">
            <a:noFill/>
            <a:miter lim="800000"/>
            <a:headEnd/>
            <a:tailEnd/>
          </a:ln>
        </p:spPr>
        <p:txBody>
          <a:bodyPr wrap="square">
            <a:spAutoFit/>
          </a:bodyPr>
          <a:lstStyle/>
          <a:p>
            <a:r>
              <a:rPr lang="de-DE" sz="1800" b="1" dirty="0">
                <a:solidFill>
                  <a:srgbClr val="FF0000"/>
                </a:solidFill>
                <a:latin typeface="Book Antiqua" pitchFamily="18" charset="0"/>
              </a:rPr>
              <a:t>Eta photoproduction on the neutron.  First </a:t>
            </a:r>
            <a:r>
              <a:rPr lang="de-DE" sz="1800" b="1" dirty="0" smtClean="0">
                <a:solidFill>
                  <a:srgbClr val="FF0000"/>
                </a:solidFill>
                <a:latin typeface="Book Antiqua" pitchFamily="18" charset="0"/>
              </a:rPr>
              <a:t>observation  of  </a:t>
            </a:r>
            <a:r>
              <a:rPr lang="de-DE" sz="1800" b="1" dirty="0">
                <a:solidFill>
                  <a:srgbClr val="FF0000"/>
                </a:solidFill>
                <a:latin typeface="Book Antiqua" pitchFamily="18" charset="0"/>
              </a:rPr>
              <a:t>„neutron </a:t>
            </a:r>
            <a:r>
              <a:rPr lang="de-DE" sz="1800" b="1" dirty="0" smtClean="0">
                <a:solidFill>
                  <a:srgbClr val="FF0000"/>
                </a:solidFill>
                <a:latin typeface="Book Antiqua" pitchFamily="18" charset="0"/>
              </a:rPr>
              <a:t>anomaly“  in GRAAL data.</a:t>
            </a:r>
            <a:endParaRPr lang="en-GB" sz="1800" b="1" dirty="0">
              <a:solidFill>
                <a:srgbClr val="FF0000"/>
              </a:solidFill>
              <a:latin typeface="Book Antiqua" pitchFamily="18" charset="0"/>
            </a:endParaRPr>
          </a:p>
        </p:txBody>
      </p:sp>
      <p:sp>
        <p:nvSpPr>
          <p:cNvPr id="7" name="TextBox 6"/>
          <p:cNvSpPr txBox="1">
            <a:spLocks noChangeArrowheads="1"/>
          </p:cNvSpPr>
          <p:nvPr/>
        </p:nvSpPr>
        <p:spPr bwMode="auto">
          <a:xfrm>
            <a:off x="785813" y="6500813"/>
            <a:ext cx="6792244" cy="338554"/>
          </a:xfrm>
          <a:prstGeom prst="rect">
            <a:avLst/>
          </a:prstGeom>
          <a:noFill/>
          <a:ln w="9525">
            <a:noFill/>
            <a:miter lim="800000"/>
            <a:headEnd/>
            <a:tailEnd/>
          </a:ln>
        </p:spPr>
        <p:txBody>
          <a:bodyPr wrap="none">
            <a:spAutoFit/>
          </a:bodyPr>
          <a:lstStyle/>
          <a:p>
            <a:r>
              <a:rPr lang="de-DE" sz="1600" b="1" dirty="0">
                <a:latin typeface="Baskerville Old Face" pitchFamily="18" charset="0"/>
              </a:rPr>
              <a:t>Bump in quasi-free cross-section: „neutron anomaly</a:t>
            </a:r>
            <a:r>
              <a:rPr lang="de-DE" sz="1600" b="1" dirty="0" smtClean="0">
                <a:latin typeface="Baskerville Old Face" pitchFamily="18" charset="0"/>
              </a:rPr>
              <a:t>“  (affected by nuclear effects)</a:t>
            </a:r>
            <a:endParaRPr lang="de-DE" sz="1600" b="1" dirty="0">
              <a:latin typeface="Baskerville Old Face" pitchFamily="18" charset="0"/>
            </a:endParaRPr>
          </a:p>
        </p:txBody>
      </p:sp>
      <p:sp>
        <p:nvSpPr>
          <p:cNvPr id="8" name="TextBox 7"/>
          <p:cNvSpPr txBox="1">
            <a:spLocks noChangeArrowheads="1"/>
          </p:cNvSpPr>
          <p:nvPr/>
        </p:nvSpPr>
        <p:spPr bwMode="auto">
          <a:xfrm>
            <a:off x="7215188" y="3857625"/>
            <a:ext cx="1850186" cy="1569660"/>
          </a:xfrm>
          <a:prstGeom prst="rect">
            <a:avLst/>
          </a:prstGeom>
          <a:noFill/>
          <a:ln w="9525">
            <a:noFill/>
            <a:miter lim="800000"/>
            <a:headEnd/>
            <a:tailEnd/>
          </a:ln>
        </p:spPr>
        <p:txBody>
          <a:bodyPr wrap="none">
            <a:spAutoFit/>
          </a:bodyPr>
          <a:lstStyle/>
          <a:p>
            <a:r>
              <a:rPr lang="de-DE" sz="1600" b="1" dirty="0">
                <a:latin typeface="Baskerville Old Face" pitchFamily="18" charset="0"/>
              </a:rPr>
              <a:t>Peak in </a:t>
            </a:r>
          </a:p>
          <a:p>
            <a:r>
              <a:rPr lang="de-DE" sz="1600" b="1" dirty="0">
                <a:latin typeface="Baskerville Old Face" pitchFamily="18" charset="0"/>
              </a:rPr>
              <a:t>eta-neutron inv</a:t>
            </a:r>
            <a:r>
              <a:rPr lang="de-DE" sz="1600" b="1" dirty="0" smtClean="0">
                <a:latin typeface="Baskerville Old Face" pitchFamily="18" charset="0"/>
              </a:rPr>
              <a:t>.</a:t>
            </a:r>
          </a:p>
          <a:p>
            <a:r>
              <a:rPr lang="de-DE" sz="1600" b="1" dirty="0" smtClean="0">
                <a:latin typeface="Baskerville Old Face" pitchFamily="18" charset="0"/>
              </a:rPr>
              <a:t>(not affected by </a:t>
            </a:r>
          </a:p>
          <a:p>
            <a:r>
              <a:rPr lang="de-DE" sz="1600" b="1" dirty="0" smtClean="0">
                <a:latin typeface="Baskerville Old Face" pitchFamily="18" charset="0"/>
              </a:rPr>
              <a:t>nuclear effects, only </a:t>
            </a:r>
          </a:p>
          <a:p>
            <a:r>
              <a:rPr lang="de-DE" sz="1600" b="1" dirty="0" smtClean="0">
                <a:latin typeface="Baskerville Old Face" pitchFamily="18" charset="0"/>
              </a:rPr>
              <a:t>resolution)</a:t>
            </a:r>
            <a:endParaRPr lang="de-DE" sz="1600" b="1" dirty="0">
              <a:latin typeface="Baskerville Old Face" pitchFamily="18" charset="0"/>
            </a:endParaRPr>
          </a:p>
          <a:p>
            <a:r>
              <a:rPr lang="de-DE" sz="1600" b="1" dirty="0">
                <a:latin typeface="Baskerville Old Face" pitchFamily="18" charset="0"/>
              </a:rPr>
              <a:t>Mass ~1680 MeV</a:t>
            </a:r>
          </a:p>
        </p:txBody>
      </p:sp>
      <p:cxnSp>
        <p:nvCxnSpPr>
          <p:cNvPr id="10" name="Straight Arrow Connector 9"/>
          <p:cNvCxnSpPr/>
          <p:nvPr/>
        </p:nvCxnSpPr>
        <p:spPr>
          <a:xfrm rot="10800000" flipV="1">
            <a:off x="5715002" y="4143379"/>
            <a:ext cx="1714519" cy="500061"/>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4071934" y="6215082"/>
            <a:ext cx="714380" cy="3571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28600" y="2971800"/>
            <a:ext cx="5867400" cy="3074988"/>
          </a:xfrm>
          <a:prstGeom prst="rect">
            <a:avLst/>
          </a:prstGeom>
          <a:noFill/>
          <a:ln w="9525">
            <a:noFill/>
            <a:miter lim="800000"/>
            <a:headEnd/>
            <a:tailEnd/>
          </a:ln>
        </p:spPr>
      </p:pic>
      <p:pic>
        <p:nvPicPr>
          <p:cNvPr id="7171" name="Picture 3"/>
          <p:cNvPicPr>
            <a:picLocks noChangeAspect="1" noChangeArrowheads="1"/>
          </p:cNvPicPr>
          <p:nvPr/>
        </p:nvPicPr>
        <p:blipFill>
          <a:blip r:embed="rId3"/>
          <a:srcRect/>
          <a:stretch>
            <a:fillRect/>
          </a:stretch>
        </p:blipFill>
        <p:spPr bwMode="auto">
          <a:xfrm>
            <a:off x="6324600" y="2819400"/>
            <a:ext cx="2519363" cy="3705225"/>
          </a:xfrm>
          <a:prstGeom prst="rect">
            <a:avLst/>
          </a:prstGeom>
          <a:noFill/>
          <a:ln w="9525">
            <a:noFill/>
            <a:miter lim="800000"/>
            <a:headEnd/>
            <a:tailEnd/>
          </a:ln>
        </p:spPr>
      </p:pic>
      <p:sp>
        <p:nvSpPr>
          <p:cNvPr id="7172" name="Text Box 4"/>
          <p:cNvSpPr txBox="1">
            <a:spLocks noChangeArrowheads="1"/>
          </p:cNvSpPr>
          <p:nvPr/>
        </p:nvSpPr>
        <p:spPr bwMode="auto">
          <a:xfrm>
            <a:off x="365125" y="196850"/>
            <a:ext cx="6588663" cy="369332"/>
          </a:xfrm>
          <a:prstGeom prst="rect">
            <a:avLst/>
          </a:prstGeom>
          <a:solidFill>
            <a:schemeClr val="accent1">
              <a:lumMod val="20000"/>
              <a:lumOff val="80000"/>
            </a:schemeClr>
          </a:solidFill>
          <a:ln w="9525">
            <a:noFill/>
            <a:miter lim="800000"/>
            <a:headEnd/>
            <a:tailEnd/>
          </a:ln>
        </p:spPr>
        <p:txBody>
          <a:bodyPr wrap="none">
            <a:spAutoFit/>
          </a:bodyPr>
          <a:lstStyle/>
          <a:p>
            <a:r>
              <a:rPr lang="de-DE" sz="1800" b="1" dirty="0">
                <a:solidFill>
                  <a:srgbClr val="FF0000"/>
                </a:solidFill>
                <a:latin typeface="Book Antiqua" pitchFamily="18" charset="0"/>
              </a:rPr>
              <a:t>Eta photoproduction on the neutron. </a:t>
            </a:r>
            <a:r>
              <a:rPr lang="de-DE" sz="1800" b="1" dirty="0" smtClean="0">
                <a:solidFill>
                  <a:srgbClr val="FF0000"/>
                </a:solidFill>
                <a:latin typeface="Book Antiqua" pitchFamily="18" charset="0"/>
              </a:rPr>
              <a:t>CB-ELSA/TAPS </a:t>
            </a:r>
            <a:r>
              <a:rPr lang="de-DE" sz="1800" b="1" dirty="0">
                <a:solidFill>
                  <a:srgbClr val="FF0000"/>
                </a:solidFill>
                <a:latin typeface="Book Antiqua" pitchFamily="18" charset="0"/>
              </a:rPr>
              <a:t>results.</a:t>
            </a:r>
            <a:endParaRPr lang="en-GB" sz="1800" b="1" dirty="0">
              <a:solidFill>
                <a:srgbClr val="FF0000"/>
              </a:solidFill>
              <a:latin typeface="Book Antiqua" pitchFamily="18" charset="0"/>
            </a:endParaRPr>
          </a:p>
        </p:txBody>
      </p:sp>
      <p:sp>
        <p:nvSpPr>
          <p:cNvPr id="7173" name="Text Box 5"/>
          <p:cNvSpPr txBox="1">
            <a:spLocks noChangeArrowheads="1"/>
          </p:cNvSpPr>
          <p:nvPr/>
        </p:nvSpPr>
        <p:spPr bwMode="auto">
          <a:xfrm>
            <a:off x="4429124" y="642918"/>
            <a:ext cx="3994748" cy="307777"/>
          </a:xfrm>
          <a:prstGeom prst="rect">
            <a:avLst/>
          </a:prstGeom>
          <a:noFill/>
          <a:ln w="9525">
            <a:noFill/>
            <a:miter lim="800000"/>
            <a:headEnd/>
            <a:tailEnd/>
          </a:ln>
        </p:spPr>
        <p:txBody>
          <a:bodyPr wrap="none">
            <a:spAutoFit/>
          </a:bodyPr>
          <a:lstStyle/>
          <a:p>
            <a:r>
              <a:rPr lang="de-DE" sz="1400" b="1" dirty="0">
                <a:solidFill>
                  <a:srgbClr val="606060"/>
                </a:solidFill>
              </a:rPr>
              <a:t>I. Jaegle, et al., Phys. Rev. Lett. 100 (2008) 252002</a:t>
            </a:r>
            <a:endParaRPr lang="en-GB" sz="1400" b="1" dirty="0">
              <a:solidFill>
                <a:srgbClr val="606060"/>
              </a:solidFill>
            </a:endParaRPr>
          </a:p>
        </p:txBody>
      </p:sp>
      <p:sp>
        <p:nvSpPr>
          <p:cNvPr id="8" name="TextBox 7"/>
          <p:cNvSpPr txBox="1">
            <a:spLocks noChangeArrowheads="1"/>
          </p:cNvSpPr>
          <p:nvPr/>
        </p:nvSpPr>
        <p:spPr bwMode="auto">
          <a:xfrm>
            <a:off x="285750" y="2357438"/>
            <a:ext cx="4473575" cy="338137"/>
          </a:xfrm>
          <a:prstGeom prst="rect">
            <a:avLst/>
          </a:prstGeom>
          <a:noFill/>
          <a:ln w="9525">
            <a:noFill/>
            <a:miter lim="800000"/>
            <a:headEnd/>
            <a:tailEnd/>
          </a:ln>
        </p:spPr>
        <p:txBody>
          <a:bodyPr wrap="none">
            <a:spAutoFit/>
          </a:bodyPr>
          <a:lstStyle/>
          <a:p>
            <a:r>
              <a:rPr lang="de-DE" sz="1600" b="1">
                <a:latin typeface="Baskerville Old Face" pitchFamily="18" charset="0"/>
              </a:rPr>
              <a:t>Bump in quasi-free cross-section: „neutron anomaly“</a:t>
            </a:r>
          </a:p>
        </p:txBody>
      </p:sp>
      <p:sp>
        <p:nvSpPr>
          <p:cNvPr id="9" name="TextBox 8"/>
          <p:cNvSpPr txBox="1">
            <a:spLocks noChangeArrowheads="1"/>
          </p:cNvSpPr>
          <p:nvPr/>
        </p:nvSpPr>
        <p:spPr bwMode="auto">
          <a:xfrm>
            <a:off x="6500813" y="2143125"/>
            <a:ext cx="1657350" cy="830263"/>
          </a:xfrm>
          <a:prstGeom prst="rect">
            <a:avLst/>
          </a:prstGeom>
          <a:noFill/>
          <a:ln w="9525">
            <a:noFill/>
            <a:miter lim="800000"/>
            <a:headEnd/>
            <a:tailEnd/>
          </a:ln>
        </p:spPr>
        <p:txBody>
          <a:bodyPr wrap="none">
            <a:spAutoFit/>
          </a:bodyPr>
          <a:lstStyle/>
          <a:p>
            <a:r>
              <a:rPr lang="de-DE" sz="1600" b="1">
                <a:latin typeface="Baskerville Old Face" pitchFamily="18" charset="0"/>
              </a:rPr>
              <a:t>Peak in </a:t>
            </a:r>
          </a:p>
          <a:p>
            <a:r>
              <a:rPr lang="de-DE" sz="1600" b="1">
                <a:latin typeface="Baskerville Old Face" pitchFamily="18" charset="0"/>
              </a:rPr>
              <a:t>eta-neutron inv.</a:t>
            </a:r>
          </a:p>
          <a:p>
            <a:r>
              <a:rPr lang="de-DE" sz="1600" b="1">
                <a:latin typeface="Baskerville Old Face" pitchFamily="18" charset="0"/>
              </a:rPr>
              <a:t>Mass ~1683 MeV</a:t>
            </a:r>
          </a:p>
        </p:txBody>
      </p:sp>
      <p:sp>
        <p:nvSpPr>
          <p:cNvPr id="10" name="TextBox 9"/>
          <p:cNvSpPr txBox="1">
            <a:spLocks noChangeArrowheads="1"/>
          </p:cNvSpPr>
          <p:nvPr/>
        </p:nvSpPr>
        <p:spPr bwMode="auto">
          <a:xfrm>
            <a:off x="357188" y="1214438"/>
            <a:ext cx="4929187" cy="646112"/>
          </a:xfrm>
          <a:prstGeom prst="rect">
            <a:avLst/>
          </a:prstGeom>
          <a:noFill/>
          <a:ln w="9525">
            <a:noFill/>
            <a:miter lim="800000"/>
            <a:headEnd/>
            <a:tailEnd/>
          </a:ln>
        </p:spPr>
        <p:txBody>
          <a:bodyPr>
            <a:spAutoFit/>
          </a:bodyPr>
          <a:lstStyle/>
          <a:p>
            <a:r>
              <a:rPr lang="de-DE" sz="1200" b="1"/>
              <a:t>Note that the „neutron anomaly“ is affected by the Fermi motion, rescattering effects and the procedure of extraction quasi-free cross section </a:t>
            </a:r>
          </a:p>
        </p:txBody>
      </p:sp>
      <p:sp>
        <p:nvSpPr>
          <p:cNvPr id="11" name="TextBox 10"/>
          <p:cNvSpPr txBox="1">
            <a:spLocks noChangeArrowheads="1"/>
          </p:cNvSpPr>
          <p:nvPr/>
        </p:nvSpPr>
        <p:spPr bwMode="auto">
          <a:xfrm>
            <a:off x="6500813" y="1214438"/>
            <a:ext cx="2047875" cy="461962"/>
          </a:xfrm>
          <a:prstGeom prst="rect">
            <a:avLst/>
          </a:prstGeom>
          <a:noFill/>
          <a:ln w="9525">
            <a:noFill/>
            <a:miter lim="800000"/>
            <a:headEnd/>
            <a:tailEnd/>
          </a:ln>
        </p:spPr>
        <p:txBody>
          <a:bodyPr wrap="none">
            <a:spAutoFit/>
          </a:bodyPr>
          <a:lstStyle/>
          <a:p>
            <a:r>
              <a:rPr lang="de-DE" sz="1200" b="1"/>
              <a:t>Peak in the inv. mass is </a:t>
            </a:r>
          </a:p>
          <a:p>
            <a:r>
              <a:rPr lang="de-DE" sz="1200" b="1"/>
              <a:t>Independent of these effects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928688"/>
            <a:ext cx="5400675" cy="5400675"/>
          </a:xfrm>
          <a:prstGeom prst="rect">
            <a:avLst/>
          </a:prstGeom>
          <a:noFill/>
          <a:ln w="9525">
            <a:noFill/>
            <a:round/>
            <a:headEnd/>
            <a:tailEnd/>
          </a:ln>
        </p:spPr>
      </p:pic>
      <p:sp>
        <p:nvSpPr>
          <p:cNvPr id="3" name="Text Box 4"/>
          <p:cNvSpPr txBox="1">
            <a:spLocks noChangeArrowheads="1"/>
          </p:cNvSpPr>
          <p:nvPr/>
        </p:nvSpPr>
        <p:spPr bwMode="auto">
          <a:xfrm>
            <a:off x="365125" y="196850"/>
            <a:ext cx="6289675" cy="369888"/>
          </a:xfrm>
          <a:prstGeom prst="rect">
            <a:avLst/>
          </a:prstGeom>
          <a:solidFill>
            <a:schemeClr val="accent1">
              <a:lumMod val="20000"/>
              <a:lumOff val="80000"/>
            </a:schemeClr>
          </a:solidFill>
          <a:ln w="9525">
            <a:noFill/>
            <a:miter lim="800000"/>
            <a:headEnd/>
            <a:tailEnd/>
          </a:ln>
        </p:spPr>
        <p:txBody>
          <a:bodyPr wrap="none">
            <a:spAutoFit/>
          </a:bodyPr>
          <a:lstStyle/>
          <a:p>
            <a:r>
              <a:rPr lang="de-DE" sz="1800" b="1" dirty="0">
                <a:solidFill>
                  <a:srgbClr val="FF0000"/>
                </a:solidFill>
                <a:latin typeface="Book Antiqua" pitchFamily="18" charset="0"/>
              </a:rPr>
              <a:t>Eta photoproduction on the neutron. LNS-Tohoku result.</a:t>
            </a:r>
            <a:endParaRPr lang="en-GB" sz="1800" b="1" dirty="0">
              <a:solidFill>
                <a:srgbClr val="FF0000"/>
              </a:solidFill>
              <a:latin typeface="Book Antiqua" pitchFamily="18" charset="0"/>
            </a:endParaRPr>
          </a:p>
        </p:txBody>
      </p:sp>
      <p:sp>
        <p:nvSpPr>
          <p:cNvPr id="4" name="Text Box 5"/>
          <p:cNvSpPr txBox="1">
            <a:spLocks noChangeArrowheads="1"/>
          </p:cNvSpPr>
          <p:nvPr/>
        </p:nvSpPr>
        <p:spPr bwMode="auto">
          <a:xfrm>
            <a:off x="4495800" y="609600"/>
            <a:ext cx="4698850" cy="307777"/>
          </a:xfrm>
          <a:prstGeom prst="rect">
            <a:avLst/>
          </a:prstGeom>
          <a:noFill/>
          <a:ln w="9525">
            <a:noFill/>
            <a:miter lim="800000"/>
            <a:headEnd/>
            <a:tailEnd/>
          </a:ln>
        </p:spPr>
        <p:txBody>
          <a:bodyPr wrap="none">
            <a:spAutoFit/>
          </a:bodyPr>
          <a:lstStyle/>
          <a:p>
            <a:r>
              <a:rPr lang="de-DE" sz="1400" b="1" dirty="0">
                <a:solidFill>
                  <a:srgbClr val="606060"/>
                </a:solidFill>
              </a:rPr>
              <a:t>F. Miyahara et al. Progr. Theor. Phys. Suppl. 168  (2007) 90</a:t>
            </a:r>
            <a:endParaRPr lang="en-GB" sz="1400" b="1" dirty="0">
              <a:solidFill>
                <a:srgbClr val="606060"/>
              </a:solidFill>
            </a:endParaRPr>
          </a:p>
        </p:txBody>
      </p:sp>
      <p:sp>
        <p:nvSpPr>
          <p:cNvPr id="5" name="TextBox 4"/>
          <p:cNvSpPr txBox="1">
            <a:spLocks noChangeArrowheads="1"/>
          </p:cNvSpPr>
          <p:nvPr/>
        </p:nvSpPr>
        <p:spPr bwMode="auto">
          <a:xfrm>
            <a:off x="4857750" y="2214563"/>
            <a:ext cx="3929063" cy="1569660"/>
          </a:xfrm>
          <a:prstGeom prst="rect">
            <a:avLst/>
          </a:prstGeom>
          <a:noFill/>
          <a:ln w="9525">
            <a:noFill/>
            <a:miter lim="800000"/>
            <a:headEnd/>
            <a:tailEnd/>
          </a:ln>
        </p:spPr>
        <p:txBody>
          <a:bodyPr>
            <a:spAutoFit/>
          </a:bodyPr>
          <a:lstStyle/>
          <a:p>
            <a:r>
              <a:rPr lang="de-DE" sz="1600" dirty="0" smtClean="0"/>
              <a:t>CB-ELSA/TAPS </a:t>
            </a:r>
            <a:r>
              <a:rPr lang="de-DE" sz="1600" dirty="0"/>
              <a:t>and LNS-Tohoku confirmed </a:t>
            </a:r>
            <a:r>
              <a:rPr lang="de-DE" sz="1600" dirty="0" smtClean="0"/>
              <a:t>the „neutron </a:t>
            </a:r>
            <a:r>
              <a:rPr lang="de-DE" sz="1600" dirty="0"/>
              <a:t>anomaly“ discovered by </a:t>
            </a:r>
            <a:endParaRPr lang="de-DE" sz="1600" dirty="0" smtClean="0"/>
          </a:p>
          <a:p>
            <a:r>
              <a:rPr lang="de-DE" sz="1600" dirty="0" smtClean="0"/>
              <a:t>V. Kuznetsov et al. in GRAAL data</a:t>
            </a:r>
            <a:endParaRPr lang="de-DE" sz="1600" dirty="0"/>
          </a:p>
          <a:p>
            <a:endParaRPr lang="de-DE" sz="1600" dirty="0"/>
          </a:p>
          <a:p>
            <a:r>
              <a:rPr lang="de-DE" sz="1600" dirty="0" smtClean="0"/>
              <a:t>CB-ELSA/TAPS </a:t>
            </a:r>
            <a:r>
              <a:rPr lang="de-DE" sz="1600" dirty="0"/>
              <a:t>also confirmed the presence </a:t>
            </a:r>
            <a:r>
              <a:rPr lang="de-DE" sz="1600" dirty="0" smtClean="0"/>
              <a:t>of narrow </a:t>
            </a:r>
            <a:r>
              <a:rPr lang="de-DE" sz="1600" dirty="0"/>
              <a:t>peak in eta-n invariant mass.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1903</Words>
  <Application>Microsoft PowerPoint</Application>
  <PresentationFormat>On-screen Show (4:3)</PresentationFormat>
  <Paragraphs>222</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Default Design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RUB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maximp</dc:creator>
  <cp:lastModifiedBy>polyakov</cp:lastModifiedBy>
  <cp:revision>230</cp:revision>
  <dcterms:created xsi:type="dcterms:W3CDTF">2007-08-08T15:12:14Z</dcterms:created>
  <dcterms:modified xsi:type="dcterms:W3CDTF">2009-03-07T14:23:12Z</dcterms:modified>
</cp:coreProperties>
</file>