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72" r:id="rId1"/>
  </p:sldMasterIdLst>
  <p:notesMasterIdLst>
    <p:notesMasterId r:id="rId37"/>
  </p:notesMasterIdLst>
  <p:sldIdLst>
    <p:sldId id="257" r:id="rId2"/>
    <p:sldId id="317" r:id="rId3"/>
    <p:sldId id="263" r:id="rId4"/>
    <p:sldId id="321" r:id="rId5"/>
    <p:sldId id="264" r:id="rId6"/>
    <p:sldId id="265" r:id="rId7"/>
    <p:sldId id="269" r:id="rId8"/>
    <p:sldId id="266" r:id="rId9"/>
    <p:sldId id="267" r:id="rId10"/>
    <p:sldId id="268" r:id="rId11"/>
    <p:sldId id="270" r:id="rId12"/>
    <p:sldId id="271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322" r:id="rId22"/>
    <p:sldId id="294" r:id="rId23"/>
    <p:sldId id="296" r:id="rId24"/>
    <p:sldId id="297" r:id="rId25"/>
    <p:sldId id="298" r:id="rId26"/>
    <p:sldId id="299" r:id="rId27"/>
    <p:sldId id="319" r:id="rId28"/>
    <p:sldId id="326" r:id="rId29"/>
    <p:sldId id="328" r:id="rId30"/>
    <p:sldId id="325" r:id="rId31"/>
    <p:sldId id="329" r:id="rId32"/>
    <p:sldId id="324" r:id="rId33"/>
    <p:sldId id="323" r:id="rId34"/>
    <p:sldId id="309" r:id="rId35"/>
    <p:sldId id="330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0" d="100"/>
          <a:sy n="80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F87CE7-DD71-462E-A83C-CB6911DAF869}" type="datetimeFigureOut">
              <a:rPr lang="he-IL" smtClean="0"/>
              <a:pPr/>
              <a:t>י"א/אדר א/תשע"א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954DB24-31BD-4FED-ABF9-8316AF3940B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B17C-F559-40F4-AF16-BC8B83A5802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 rtl="0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 rtl="0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/>
            </a:lvl1pPr>
          </a:lstStyle>
          <a:p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5859F438-403F-499F-AAB8-DDD2796D6C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2" descr="http://www.tp2.ruhr-uni-bochum.de/forschung/vortraege/workshops/bh11/logo40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72009"/>
            <a:ext cx="620687" cy="620687"/>
          </a:xfrm>
          <a:prstGeom prst="rect">
            <a:avLst/>
          </a:prstGeom>
          <a:noFill/>
        </p:spPr>
      </p:pic>
      <p:pic>
        <p:nvPicPr>
          <p:cNvPr id="15" name="Picture 2" descr="האוניברסיטה העברית בירושלים - The Hebrew University of Jerusalem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110"/>
          <a:stretch>
            <a:fillRect/>
          </a:stretch>
        </p:blipFill>
        <p:spPr bwMode="auto">
          <a:xfrm>
            <a:off x="35496" y="68237"/>
            <a:ext cx="533400" cy="55245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4C287213-2B63-470C-AD1B-E9AD60718F9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Picture 2" descr="http://www.tp2.ruhr-uni-bochum.de/forschung/vortraege/workshops/bh11/logo40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72009"/>
            <a:ext cx="620687" cy="620687"/>
          </a:xfrm>
          <a:prstGeom prst="rect">
            <a:avLst/>
          </a:prstGeom>
          <a:noFill/>
        </p:spPr>
      </p:pic>
      <p:pic>
        <p:nvPicPr>
          <p:cNvPr id="13" name="Picture 2" descr="האוניברסיטה העברית בירושלים - The Hebrew University of Jerusalem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110"/>
          <a:stretch>
            <a:fillRect/>
          </a:stretch>
        </p:blipFill>
        <p:spPr bwMode="auto">
          <a:xfrm>
            <a:off x="35496" y="68237"/>
            <a:ext cx="533400" cy="5524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9810C-7307-4FE4-83B4-7DE26FA2B98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2" descr="http://www.tp2.ruhr-uni-bochum.de/forschung/vortraege/workshops/bh11/logo40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72009"/>
            <a:ext cx="620687" cy="6206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07B28-EEBE-4EEF-B1DA-8AA69F941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858125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46050" y="960438"/>
            <a:ext cx="8845550" cy="52117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0">
              <a:defRPr/>
            </a:lvl1pPr>
          </a:lstStyle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A3B7B-5652-4F48-B34A-36439E77C2B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2" descr="http://www.tp2.ruhr-uni-bochum.de/forschung/vortraege/workshops/bh11/logo40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72009"/>
            <a:ext cx="620687" cy="620687"/>
          </a:xfrm>
          <a:prstGeom prst="rect">
            <a:avLst/>
          </a:prstGeom>
          <a:noFill/>
        </p:spPr>
      </p:pic>
      <p:pic>
        <p:nvPicPr>
          <p:cNvPr id="11" name="Picture 2" descr="האוניברסיטה העברית בירושלים - The Hebrew University of Jerusalem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110"/>
          <a:stretch>
            <a:fillRect/>
          </a:stretch>
        </p:blipFill>
        <p:spPr bwMode="auto">
          <a:xfrm>
            <a:off x="35496" y="68237"/>
            <a:ext cx="533400" cy="5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 rtl="0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algn="l" rtl="0">
              <a:defRPr/>
            </a:lvl1pPr>
          </a:lstStyle>
          <a:p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rtl="0">
              <a:defRPr/>
            </a:lvl1pPr>
          </a:lstStyle>
          <a:p>
            <a:fld id="{02B3A35F-77C3-497C-97AD-FF09E0BFE4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 descr="http://www.tp2.ruhr-uni-bochum.de/forschung/vortraege/workshops/bh11/logo40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72009"/>
            <a:ext cx="620687" cy="620687"/>
          </a:xfrm>
          <a:prstGeom prst="rect">
            <a:avLst/>
          </a:prstGeom>
          <a:noFill/>
        </p:spPr>
      </p:pic>
      <p:pic>
        <p:nvPicPr>
          <p:cNvPr id="14" name="Picture 2" descr="האוניברסיטה העברית בירושלים - The Hebrew University of Jerusalem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110"/>
          <a:stretch>
            <a:fillRect/>
          </a:stretch>
        </p:blipFill>
        <p:spPr bwMode="auto">
          <a:xfrm>
            <a:off x="35496" y="68237"/>
            <a:ext cx="533400" cy="55245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0"/>
            <a:ext cx="8931275" cy="1143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/>
            </a:lvl1pPr>
          </a:lstStyle>
          <a:p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DA224952-91AF-40B5-A854-7889B299CE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ttp://www.tp2.ruhr-uni-bochum.de/forschung/vortraege/workshops/bh11/logo40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72009"/>
            <a:ext cx="620687" cy="6206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6096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50" y="838200"/>
            <a:ext cx="419735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 rtl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838200"/>
            <a:ext cx="4343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 rtl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46050" y="1600200"/>
            <a:ext cx="4197350" cy="4572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648200" y="1600200"/>
            <a:ext cx="4343400" cy="4572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/>
            </a:lvl1pPr>
          </a:lstStyle>
          <a:p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BC12936F-5F94-4AFD-BCC2-2AA418C65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50" y="1981200"/>
            <a:ext cx="419735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343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46050" y="2743200"/>
            <a:ext cx="4197350" cy="3429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648200" y="2743200"/>
            <a:ext cx="43434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2936F-5F94-4AFD-BCC2-2AA418C65F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146050" y="960438"/>
            <a:ext cx="8845550" cy="10207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16292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930FB-1EF3-4682-810E-D302BF74CD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7D20F-F11E-452B-948E-EF42C2F7C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E5375-47F2-45C5-9870-57881644367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2" descr="http://www.tp2.ruhr-uni-bochum.de/forschung/vortraege/workshops/bh11/logo40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44624"/>
            <a:ext cx="620687" cy="620687"/>
          </a:xfrm>
          <a:prstGeom prst="rect">
            <a:avLst/>
          </a:prstGeom>
          <a:noFill/>
        </p:spPr>
      </p:pic>
      <p:pic>
        <p:nvPicPr>
          <p:cNvPr id="12" name="Picture 2" descr="האוניברסיטה העברית בירושלים - The Hebrew University of Jerusalem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110"/>
          <a:stretch>
            <a:fillRect/>
          </a:stretch>
        </p:blipFill>
        <p:spPr bwMode="auto">
          <a:xfrm>
            <a:off x="35496" y="68237"/>
            <a:ext cx="533400" cy="5524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146050" y="274638"/>
            <a:ext cx="8931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46050" y="1447800"/>
            <a:ext cx="8931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Perpetua" pitchFamily="18" charset="0"/>
              </a:defRPr>
            </a:lvl1pPr>
          </a:lstStyle>
          <a:p>
            <a:pPr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9213B"/>
                </a:solidFill>
                <a:ea typeface="MS PGothic" pitchFamily="34" charset="-128"/>
              </a:rPr>
              <a:t>Bad Honnef - February 16, 2011</a:t>
            </a:r>
            <a:endParaRPr lang="en-US">
              <a:solidFill>
                <a:srgbClr val="09213B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Perpetua" pitchFamily="18" charset="0"/>
              </a:defRPr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9213B"/>
              </a:solidFill>
              <a:ea typeface="MS PGothic" pitchFamily="34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 defTabSz="457200" rtl="0" fontAlgn="base">
              <a:spcBef>
                <a:spcPct val="0"/>
              </a:spcBef>
              <a:spcAft>
                <a:spcPct val="0"/>
              </a:spcAft>
            </a:pPr>
            <a:fld id="{0ADA9AF8-FBF5-4F5C-BBE3-A350F5649B3A}" type="slidenum">
              <a:rPr lang="en-US">
                <a:ea typeface="MS PGothic" pitchFamily="34" charset="-128"/>
              </a:rPr>
              <a:pPr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pitchFamily="34" charset="-128"/>
            </a:endParaRPr>
          </a:p>
        </p:txBody>
      </p:sp>
      <p:pic>
        <p:nvPicPr>
          <p:cNvPr id="10" name="Picture 2" descr="http://www.tp2.ruhr-uni-bochum.de/forschung/vortraege/workshops/bh11/logo40.gi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60432" y="72009"/>
            <a:ext cx="620687" cy="620687"/>
          </a:xfrm>
          <a:prstGeom prst="rect">
            <a:avLst/>
          </a:prstGeom>
          <a:noFill/>
        </p:spPr>
      </p:pic>
      <p:pic>
        <p:nvPicPr>
          <p:cNvPr id="11" name="Picture 2" descr="האוניברסיטה העברית בירושלים - The Hebrew University of Jerusalem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110"/>
          <a:stretch>
            <a:fillRect/>
          </a:stretch>
        </p:blipFill>
        <p:spPr bwMode="auto">
          <a:xfrm>
            <a:off x="35496" y="68237"/>
            <a:ext cx="533400" cy="5524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itchFamily="34" charset="-128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ACBFCD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E2751D"/>
        </a:buClr>
        <a:buSzPct val="80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E2751D"/>
        </a:buClr>
        <a:buChar char="o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8.bin"/><Relationship Id="rId3" Type="http://schemas.openxmlformats.org/officeDocument/2006/relationships/hyperlink" Target="http://images.google.com/imgres?imgurl=http://www.mrlonline.org/mathimagery/albums/userpics/10002/normal_ams_borro.jpg&amp;imgrefurl=http://www.mrlonline.org/mathimagery/displayimage.php?album=14&amp;pos=1&amp;usg=__LhpN2wJRhH8JG1EmzBJEYX5fUS0=&amp;h=467&amp;w=400&amp;sz=18&amp;hl=en&amp;start=13&amp;um=1&amp;itbs=1&amp;tbnid=BlkjdrdYm6II1M:&amp;tbnh=128&amp;tbnw=110&amp;prev=/images?q=borromean+rings&amp;um=1&amp;hl=en&amp;sa=N&amp;tbs=isch:1" TargetMode="Externa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1.jpe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www.math.bgu.ac.il/postdoc/wiki.files/IMG_2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47007"/>
            <a:ext cx="8229600" cy="1686049"/>
          </a:xfrm>
          <a:solidFill>
            <a:schemeClr val="bg2">
              <a:alpha val="3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</a:t>
            </a:r>
            <a:r>
              <a:rPr lang="en-US" sz="4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c</a:t>
            </a:r>
            <a:r>
              <a:rPr lang="en-US" sz="4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EFT</a:t>
            </a:r>
            <a:r>
              <a:rPr lang="en-US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Nuclear Structure and Weak Reactions</a:t>
            </a:r>
            <a:endParaRPr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295400" y="4277072"/>
            <a:ext cx="6400800" cy="1600200"/>
          </a:xfrm>
          <a:solidFill>
            <a:schemeClr val="bg2">
              <a:alpha val="30000"/>
            </a:schemeClr>
          </a:solidFill>
        </p:spPr>
        <p:txBody>
          <a:bodyPr/>
          <a:lstStyle/>
          <a:p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Doron Gazit</a:t>
            </a:r>
          </a:p>
        </p:txBody>
      </p:sp>
      <p:pic>
        <p:nvPicPr>
          <p:cNvPr id="7" name="Picture 2" descr="האוניברסיטה העברית בירושלים - The Hebrew University of Jerusale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75"/>
          <a:stretch>
            <a:fillRect/>
          </a:stretch>
        </p:blipFill>
        <p:spPr bwMode="auto">
          <a:xfrm>
            <a:off x="1835696" y="4899248"/>
            <a:ext cx="5360266" cy="76200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</p:pic>
      <p:grpSp>
        <p:nvGrpSpPr>
          <p:cNvPr id="13" name="Group 12"/>
          <p:cNvGrpSpPr/>
          <p:nvPr/>
        </p:nvGrpSpPr>
        <p:grpSpPr>
          <a:xfrm>
            <a:off x="1475656" y="0"/>
            <a:ext cx="6696744" cy="1484785"/>
            <a:chOff x="1475656" y="0"/>
            <a:chExt cx="6696744" cy="1484785"/>
          </a:xfrm>
        </p:grpSpPr>
        <p:pic>
          <p:nvPicPr>
            <p:cNvPr id="9" name="Picture 2" descr="http://www.tp2.ruhr-uni-bochum.de/forschung/vortraege/workshops/bh11/logo40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6256" y="332656"/>
              <a:ext cx="1152128" cy="1152129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</p:pic>
        <p:sp>
          <p:nvSpPr>
            <p:cNvPr id="11" name="Rectangle 10"/>
            <p:cNvSpPr/>
            <p:nvPr/>
          </p:nvSpPr>
          <p:spPr>
            <a:xfrm>
              <a:off x="1475656" y="0"/>
              <a:ext cx="6696744" cy="1477328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</p:spPr>
          <p:txBody>
            <a:bodyPr wrap="square">
              <a:spAutoFit/>
            </a:bodyPr>
            <a:lstStyle/>
            <a:p>
              <a:pPr algn="ctr" rtl="0"/>
              <a:r>
                <a:rPr lang="en-US" b="1" dirty="0" smtClean="0"/>
                <a:t>474</a:t>
              </a:r>
              <a:r>
                <a:rPr lang="en-US" b="1" baseline="30000" dirty="0" smtClean="0"/>
                <a:t>th</a:t>
              </a:r>
              <a:r>
                <a:rPr lang="en-US" b="1" dirty="0" smtClean="0"/>
                <a:t> International Wilhelm und Else </a:t>
              </a:r>
              <a:r>
                <a:rPr lang="en-US" b="1" dirty="0" err="1" smtClean="0"/>
                <a:t>Heraeus</a:t>
              </a:r>
              <a:r>
                <a:rPr lang="en-US" b="1" dirty="0" smtClean="0"/>
                <a:t> Seminar on</a:t>
              </a:r>
            </a:p>
            <a:p>
              <a:pPr algn="ctr" rtl="0"/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Strong interactions: </a:t>
              </a:r>
              <a:b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From methods to structures</a:t>
              </a:r>
            </a:p>
            <a:p>
              <a:pPr algn="ctr" rtl="0"/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76200"/>
            <a:ext cx="7858125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Links between operators</a:t>
            </a:r>
            <a:br>
              <a:rPr lang="en-US" dirty="0" smtClean="0"/>
            </a:br>
            <a:r>
              <a:rPr lang="en-US" dirty="0" smtClean="0"/>
              <a:t>e.g., 3 body forces and reactions</a:t>
            </a:r>
            <a:endParaRPr lang="he-I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20F-F11E-452B-948E-EF42C2F7CEB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23"/>
          <p:cNvGrpSpPr/>
          <p:nvPr/>
        </p:nvGrpSpPr>
        <p:grpSpPr>
          <a:xfrm>
            <a:off x="4351867" y="2921000"/>
            <a:ext cx="2353733" cy="2700867"/>
            <a:chOff x="4351867" y="3530600"/>
            <a:chExt cx="2353733" cy="2700867"/>
          </a:xfrm>
        </p:grpSpPr>
        <p:sp>
          <p:nvSpPr>
            <p:cNvPr id="17" name="Rectangle 16"/>
            <p:cNvSpPr/>
            <p:nvPr/>
          </p:nvSpPr>
          <p:spPr>
            <a:xfrm>
              <a:off x="4419600" y="3530600"/>
              <a:ext cx="584200" cy="584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51867" y="5257800"/>
              <a:ext cx="44873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9267" y="4351867"/>
              <a:ext cx="296333" cy="220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79533" y="6011334"/>
              <a:ext cx="296333" cy="220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0" name="Picture 6"/>
          <p:cNvPicPr>
            <a:picLocks noChangeAspect="1"/>
          </p:cNvPicPr>
          <p:nvPr/>
        </p:nvPicPr>
        <p:blipFill>
          <a:blip r:embed="rId3" cstate="print"/>
          <a:srcRect l="46704" t="48014" r="21651" b="25730"/>
          <a:stretch>
            <a:fillRect/>
          </a:stretch>
        </p:blipFill>
        <p:spPr bwMode="auto">
          <a:xfrm>
            <a:off x="76200" y="762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0" y="6546830"/>
            <a:ext cx="9144000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</a:rPr>
              <a:t>van Kolck (1995); van Kolck, Ordonez (1995); </a:t>
            </a:r>
            <a:r>
              <a:rPr lang="en-US" sz="1600" dirty="0" err="1">
                <a:solidFill>
                  <a:prstClr val="white"/>
                </a:solidFill>
              </a:rPr>
              <a:t>Gårdestig</a:t>
            </a:r>
            <a:r>
              <a:rPr lang="en-US" sz="1600" dirty="0">
                <a:solidFill>
                  <a:prstClr val="white"/>
                </a:solidFill>
              </a:rPr>
              <a:t>, Phillips (2006); DG, Quaglioni, </a:t>
            </a:r>
            <a:r>
              <a:rPr lang="en-US" sz="1600" dirty="0" err="1">
                <a:solidFill>
                  <a:prstClr val="white"/>
                </a:solidFill>
              </a:rPr>
              <a:t>Navratil</a:t>
            </a:r>
            <a:r>
              <a:rPr lang="en-US" sz="1600" dirty="0">
                <a:solidFill>
                  <a:prstClr val="white"/>
                </a:solidFill>
              </a:rPr>
              <a:t> (2009) </a:t>
            </a:r>
          </a:p>
        </p:txBody>
      </p:sp>
      <p:grpSp>
        <p:nvGrpSpPr>
          <p:cNvPr id="8" name="Group 29"/>
          <p:cNvGrpSpPr/>
          <p:nvPr/>
        </p:nvGrpSpPr>
        <p:grpSpPr>
          <a:xfrm>
            <a:off x="4716016" y="2636912"/>
            <a:ext cx="2099737" cy="1635311"/>
            <a:chOff x="6019800" y="2057400"/>
            <a:chExt cx="2099737" cy="1635311"/>
          </a:xfrm>
        </p:grpSpPr>
        <p:sp>
          <p:nvSpPr>
            <p:cNvPr id="26" name="Bent Arrow 25"/>
            <p:cNvSpPr/>
            <p:nvPr/>
          </p:nvSpPr>
          <p:spPr>
            <a:xfrm rot="5400000">
              <a:off x="6252013" y="1825187"/>
              <a:ext cx="1635311" cy="2099737"/>
            </a:xfrm>
            <a:prstGeom prst="bentArrow">
              <a:avLst>
                <a:gd name="adj1" fmla="val 14286"/>
                <a:gd name="adj2" fmla="val 13149"/>
                <a:gd name="adj3" fmla="val 13939"/>
                <a:gd name="adj4" fmla="val 4375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72200" y="2325707"/>
              <a:ext cx="1481667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 err="1">
                  <a:solidFill>
                    <a:srgbClr val="000000"/>
                  </a:solidFill>
                  <a:ea typeface="MS PGothic" pitchFamily="34" charset="-128"/>
                </a:rPr>
                <a:t>Nöther</a:t>
              </a:r>
              <a:r>
                <a:rPr lang="en-US" sz="2800" i="1" dirty="0">
                  <a:solidFill>
                    <a:srgbClr val="000000"/>
                  </a:solidFill>
                  <a:ea typeface="MS PGothic" pitchFamily="34" charset="-128"/>
                </a:rPr>
                <a:t> current</a:t>
              </a:r>
            </a:p>
          </p:txBody>
        </p:sp>
      </p:grpSp>
      <p:grpSp>
        <p:nvGrpSpPr>
          <p:cNvPr id="9" name="Group 31"/>
          <p:cNvGrpSpPr/>
          <p:nvPr/>
        </p:nvGrpSpPr>
        <p:grpSpPr>
          <a:xfrm>
            <a:off x="3203848" y="1196752"/>
            <a:ext cx="2240280" cy="457200"/>
            <a:chOff x="3231727" y="1600200"/>
            <a:chExt cx="2240280" cy="457200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3231727" y="1600200"/>
            <a:ext cx="2240280" cy="457200"/>
          </p:xfrm>
          <a:graphic>
            <a:graphicData uri="http://schemas.openxmlformats.org/presentationml/2006/ole">
              <p:oleObj spid="_x0000_s77826" name="Equation" r:id="rId4" imgW="1244520" imgH="253800" progId="Equation.DSMT4">
                <p:embed/>
              </p:oleObj>
            </a:graphicData>
          </a:graphic>
        </p:graphicFrame>
        <p:sp>
          <p:nvSpPr>
            <p:cNvPr id="31" name="Rounded Rectangle 30"/>
            <p:cNvSpPr/>
            <p:nvPr/>
          </p:nvSpPr>
          <p:spPr>
            <a:xfrm>
              <a:off x="3231727" y="1600200"/>
              <a:ext cx="2240280" cy="457200"/>
            </a:xfrm>
            <a:prstGeom prst="roundRect">
              <a:avLst/>
            </a:prstGeom>
            <a:blipFill dpi="0" rotWithShape="1">
              <a:blip r:embed="rId5">
                <a:alphaModFix amt="33000"/>
                <a:duotone>
                  <a:schemeClr val="accent1">
                    <a:shade val="22000"/>
                    <a:satMod val="160000"/>
                  </a:schemeClr>
                  <a:schemeClr val="accent1">
                    <a:shade val="45000"/>
                    <a:satMod val="100000"/>
                  </a:schemeClr>
                </a:duotone>
              </a:blip>
              <a:srcRect/>
              <a:tile tx="0" ty="0" sx="65000" sy="65000" flip="none" algn="ctr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33" name="Bent Arrow 32"/>
          <p:cNvSpPr/>
          <p:nvPr/>
        </p:nvSpPr>
        <p:spPr>
          <a:xfrm rot="5400000" flipV="1">
            <a:off x="1995900" y="2404701"/>
            <a:ext cx="1635311" cy="2099734"/>
          </a:xfrm>
          <a:prstGeom prst="bentArrow">
            <a:avLst>
              <a:gd name="adj1" fmla="val 14286"/>
              <a:gd name="adj2" fmla="val 13149"/>
              <a:gd name="adj3" fmla="val 13939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4334" y="4653136"/>
            <a:ext cx="13716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ea typeface="MS PGothic" pitchFamily="34" charset="-128"/>
              </a:rPr>
              <a:t>Nuclear potential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63688" y="1988840"/>
            <a:ext cx="2133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err="1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p</a:t>
            </a:r>
            <a:r>
              <a:rPr lang="en-US" sz="2800" i="1" dirty="0" err="1">
                <a:solidFill>
                  <a:srgbClr val="000000"/>
                </a:solidFill>
                <a:ea typeface="MS PGothic" pitchFamily="34" charset="-128"/>
              </a:rPr>
              <a:t>NN</a:t>
            </a:r>
            <a:r>
              <a:rPr lang="en-US" sz="2800" i="1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ea typeface="MS PGothic" pitchFamily="34" charset="-128"/>
              </a:rPr>
              <a:t>absorption</a:t>
            </a:r>
            <a:endParaRPr lang="en-US" sz="2800" i="1" dirty="0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10" name="Group 46"/>
          <p:cNvGrpSpPr/>
          <p:nvPr/>
        </p:nvGrpSpPr>
        <p:grpSpPr>
          <a:xfrm>
            <a:off x="3851920" y="2204864"/>
            <a:ext cx="914403" cy="1155702"/>
            <a:chOff x="804332" y="3200400"/>
            <a:chExt cx="914403" cy="115570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/>
            <a:srcRect l="22191" t="38363" r="64326" b="29412"/>
            <a:stretch>
              <a:fillRect/>
            </a:stretch>
          </p:blipFill>
          <p:spPr>
            <a:xfrm>
              <a:off x="838200" y="3200400"/>
              <a:ext cx="880535" cy="1155702"/>
            </a:xfrm>
            <a:prstGeom prst="rect">
              <a:avLst/>
            </a:prstGeom>
          </p:spPr>
        </p:pic>
        <p:sp>
          <p:nvSpPr>
            <p:cNvPr id="44" name="Rounded Rectangle 43"/>
            <p:cNvSpPr/>
            <p:nvPr/>
          </p:nvSpPr>
          <p:spPr>
            <a:xfrm>
              <a:off x="804332" y="3213102"/>
              <a:ext cx="880535" cy="990599"/>
            </a:xfrm>
            <a:prstGeom prst="roundRect">
              <a:avLst/>
            </a:prstGeom>
            <a:blipFill dpi="0" rotWithShape="1">
              <a:blip r:embed="rId5">
                <a:alphaModFix amt="23000"/>
                <a:duotone>
                  <a:schemeClr val="accent1">
                    <a:shade val="22000"/>
                    <a:satMod val="160000"/>
                  </a:schemeClr>
                  <a:schemeClr val="accent1">
                    <a:shade val="45000"/>
                    <a:satMod val="100000"/>
                  </a:schemeClr>
                </a:duotone>
              </a:blip>
              <a:srcRect/>
              <a:tile tx="0" ty="0" sx="65000" sy="65000" flip="none" algn="ctr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47"/>
          <p:cNvGrpSpPr/>
          <p:nvPr/>
        </p:nvGrpSpPr>
        <p:grpSpPr>
          <a:xfrm>
            <a:off x="1187624" y="4293096"/>
            <a:ext cx="1447800" cy="1661932"/>
            <a:chOff x="603250" y="4876800"/>
            <a:chExt cx="1447800" cy="166193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/>
            <a:srcRect r="40899"/>
            <a:stretch>
              <a:fillRect/>
            </a:stretch>
          </p:blipFill>
          <p:spPr>
            <a:xfrm>
              <a:off x="603250" y="4876800"/>
              <a:ext cx="1447800" cy="1661932"/>
            </a:xfrm>
            <a:prstGeom prst="rect">
              <a:avLst/>
            </a:prstGeom>
          </p:spPr>
        </p:pic>
        <p:sp>
          <p:nvSpPr>
            <p:cNvPr id="45" name="Rounded Rectangle 44"/>
            <p:cNvSpPr/>
            <p:nvPr/>
          </p:nvSpPr>
          <p:spPr>
            <a:xfrm>
              <a:off x="762000" y="4876801"/>
              <a:ext cx="1143000" cy="1661931"/>
            </a:xfrm>
            <a:prstGeom prst="roundRect">
              <a:avLst/>
            </a:prstGeom>
            <a:blipFill dpi="0" rotWithShape="1">
              <a:blip r:embed="rId5">
                <a:alphaModFix amt="23000"/>
                <a:duotone>
                  <a:schemeClr val="accent1">
                    <a:shade val="22000"/>
                    <a:satMod val="160000"/>
                  </a:schemeClr>
                  <a:schemeClr val="accent1">
                    <a:shade val="45000"/>
                    <a:satMod val="100000"/>
                  </a:schemeClr>
                </a:duotone>
              </a:blip>
              <a:srcRect/>
              <a:tile tx="0" ty="0" sx="65000" sy="65000" flip="none" algn="ctr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48"/>
          <p:cNvGrpSpPr/>
          <p:nvPr/>
        </p:nvGrpSpPr>
        <p:grpSpPr>
          <a:xfrm>
            <a:off x="5868144" y="4293096"/>
            <a:ext cx="1450446" cy="1661931"/>
            <a:chOff x="6705600" y="3389312"/>
            <a:chExt cx="1450446" cy="1661931"/>
          </a:xfrm>
        </p:grpSpPr>
        <p:pic>
          <p:nvPicPr>
            <p:cNvPr id="38" name="Picture 8"/>
            <p:cNvPicPr>
              <a:picLocks noChangeAspect="1"/>
            </p:cNvPicPr>
            <p:nvPr/>
          </p:nvPicPr>
          <p:blipFill>
            <a:blip r:embed="rId8" cstate="print"/>
            <a:srcRect l="64385" b="10539"/>
            <a:stretch>
              <a:fillRect/>
            </a:stretch>
          </p:blipFill>
          <p:spPr bwMode="auto">
            <a:xfrm>
              <a:off x="6705600" y="3389312"/>
              <a:ext cx="1450446" cy="153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Rounded Rectangle 45"/>
            <p:cNvSpPr/>
            <p:nvPr/>
          </p:nvSpPr>
          <p:spPr>
            <a:xfrm>
              <a:off x="6858000" y="3389312"/>
              <a:ext cx="1298046" cy="1661931"/>
            </a:xfrm>
            <a:prstGeom prst="roundRect">
              <a:avLst/>
            </a:prstGeom>
            <a:blipFill dpi="0" rotWithShape="1">
              <a:blip r:embed="rId5">
                <a:alphaModFix amt="23000"/>
                <a:duotone>
                  <a:schemeClr val="accent1">
                    <a:shade val="22000"/>
                    <a:satMod val="160000"/>
                  </a:schemeClr>
                  <a:schemeClr val="accent1">
                    <a:shade val="45000"/>
                    <a:satMod val="100000"/>
                  </a:schemeClr>
                </a:duotone>
              </a:blip>
              <a:srcRect/>
              <a:tile tx="0" ty="0" sx="65000" sy="65000" flip="none" algn="ctr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35" name="Down Arrow 34"/>
          <p:cNvSpPr/>
          <p:nvPr/>
        </p:nvSpPr>
        <p:spPr>
          <a:xfrm>
            <a:off x="4139952" y="1628800"/>
            <a:ext cx="381000" cy="64930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85" y="598642"/>
            <a:ext cx="720080" cy="692696"/>
          </a:xfrm>
          <a:prstGeom prst="ellipse">
            <a:avLst/>
          </a:prstGeom>
          <a:blipFill dpi="0" rotWithShape="1">
            <a:blip r:embed="rId5">
              <a:alphaModFix amt="31000"/>
              <a:duotone>
                <a:schemeClr val="accent1">
                  <a:shade val="22000"/>
                  <a:satMod val="160000"/>
                </a:schemeClr>
                <a:schemeClr val="accent1">
                  <a:shade val="45000"/>
                  <a:satMod val="100000"/>
                </a:schemeClr>
              </a:duotone>
            </a:blip>
            <a:srcRect/>
            <a:tile tx="0" ty="0" sx="65000" sy="65000" flip="none" algn="ctr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9" name="TextBox 38"/>
          <p:cNvSpPr txBox="1"/>
          <p:nvPr/>
        </p:nvSpPr>
        <p:spPr>
          <a:xfrm>
            <a:off x="2001008" y="6011996"/>
            <a:ext cx="46592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Same LEC appears in the potential and in the current!</a:t>
            </a:r>
            <a:endParaRPr lang="he-I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535F-2E44-2744-BD14-C62F5837AF8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904875" y="76200"/>
            <a:ext cx="8010525" cy="7318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c</a:t>
            </a:r>
            <a:r>
              <a:rPr lang="en-US" dirty="0" err="1" smtClean="0"/>
              <a:t>PT</a:t>
            </a:r>
            <a:r>
              <a:rPr lang="en-US" dirty="0" smtClean="0"/>
              <a:t> axial weak currents to </a:t>
            </a:r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3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en-US" dirty="0">
              <a:latin typeface="Monotype Corsiva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51262" y="1970088"/>
            <a:ext cx="4478338" cy="2443803"/>
            <a:chOff x="3751262" y="1970088"/>
            <a:chExt cx="4478338" cy="2443803"/>
          </a:xfrm>
        </p:grpSpPr>
        <p:pic>
          <p:nvPicPr>
            <p:cNvPr id="6" name="Picture 1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4864" y="2351088"/>
              <a:ext cx="4235450" cy="2062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265861" y="1981200"/>
              <a:ext cx="1963739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Contact term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51262" y="1970088"/>
              <a:ext cx="2268538" cy="41122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1 </a:t>
              </a:r>
              <a:r>
                <a:rPr lang="en-US" sz="2000" dirty="0" err="1">
                  <a:solidFill>
                    <a:prstClr val="black"/>
                  </a:solidFill>
                </a:rPr>
                <a:t>pion</a:t>
              </a:r>
              <a:r>
                <a:rPr lang="en-US" sz="2000" dirty="0">
                  <a:solidFill>
                    <a:prstClr val="black"/>
                  </a:solidFill>
                </a:rPr>
                <a:t> exchange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76601" y="4537501"/>
            <a:ext cx="274319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</a:rPr>
              <a:t>Nucleon-</a:t>
            </a:r>
            <a:r>
              <a:rPr lang="en-US" sz="2400" i="1" dirty="0" err="1">
                <a:solidFill>
                  <a:prstClr val="black"/>
                </a:solidFill>
              </a:rPr>
              <a:t>pion</a:t>
            </a:r>
            <a:r>
              <a:rPr lang="en-US" sz="2400" i="1" dirty="0">
                <a:solidFill>
                  <a:prstClr val="black"/>
                </a:solidFill>
              </a:rPr>
              <a:t> interaction, </a:t>
            </a:r>
            <a:br>
              <a:rPr lang="en-US" sz="2400" i="1" dirty="0">
                <a:solidFill>
                  <a:prstClr val="black"/>
                </a:solidFill>
              </a:rPr>
            </a:br>
            <a:r>
              <a:rPr lang="en-US" sz="2400" i="1" dirty="0">
                <a:solidFill>
                  <a:srgbClr val="FF0000"/>
                </a:solidFill>
              </a:rPr>
              <a:t>NO</a:t>
            </a:r>
            <a:r>
              <a:rPr lang="en-US" sz="2400" i="1" dirty="0">
                <a:solidFill>
                  <a:prstClr val="black"/>
                </a:solidFill>
              </a:rPr>
              <a:t> new parameters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488113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T.-S. Park </a:t>
            </a:r>
            <a:r>
              <a:rPr lang="en-US" i="1" dirty="0">
                <a:solidFill>
                  <a:prstClr val="black"/>
                </a:solidFill>
              </a:rPr>
              <a:t>et al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Phys. Rev. C 67</a:t>
            </a:r>
            <a:r>
              <a:rPr lang="en-US" dirty="0">
                <a:solidFill>
                  <a:prstClr val="black"/>
                </a:solidFill>
              </a:rPr>
              <a:t>, 055206 (2003); DG PhD thesis </a:t>
            </a:r>
            <a:r>
              <a:rPr lang="en-US" dirty="0" err="1">
                <a:solidFill>
                  <a:prstClr val="black"/>
                </a:solidFill>
              </a:rPr>
              <a:t>arXiv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sz="1600" dirty="0">
                <a:solidFill>
                  <a:prstClr val="black"/>
                </a:solidFill>
              </a:rPr>
              <a:t>0807.0216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" name="Group 20"/>
          <p:cNvGrpSpPr/>
          <p:nvPr/>
        </p:nvGrpSpPr>
        <p:grpSpPr>
          <a:xfrm>
            <a:off x="6265862" y="3241384"/>
            <a:ext cx="2251388" cy="1757782"/>
            <a:chOff x="6265862" y="3241384"/>
            <a:chExt cx="2251388" cy="1757782"/>
          </a:xfrm>
        </p:grpSpPr>
        <p:sp>
          <p:nvSpPr>
            <p:cNvPr id="10" name="TextBox 9"/>
            <p:cNvSpPr txBox="1"/>
            <p:nvPr/>
          </p:nvSpPr>
          <p:spPr>
            <a:xfrm>
              <a:off x="6265862" y="4537501"/>
              <a:ext cx="2251388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prstClr val="black"/>
                  </a:solidFill>
                </a:rPr>
                <a:t>Contact term</a:t>
              </a:r>
            </a:p>
          </p:txBody>
        </p:sp>
        <p:graphicFrame>
          <p:nvGraphicFramePr>
            <p:cNvPr id="20" name="Content Placeholder 19"/>
            <p:cNvGraphicFramePr>
              <a:graphicFrameLocks noChangeAspect="1"/>
            </p:cNvGraphicFramePr>
            <p:nvPr>
              <p:ph idx="1"/>
            </p:nvPr>
          </p:nvGraphicFramePr>
          <p:xfrm>
            <a:off x="7690038" y="3241384"/>
            <a:ext cx="505696" cy="614128"/>
          </p:xfrm>
          <a:graphic>
            <a:graphicData uri="http://schemas.openxmlformats.org/presentationml/2006/ole">
              <p:oleObj spid="_x0000_s79874" name="Equation" r:id="rId4" imgW="0" imgH="0" progId="Equation.3">
                <p:embed/>
              </p:oleObj>
            </a:graphicData>
          </a:graphic>
        </p:graphicFrame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7209" y="808038"/>
            <a:ext cx="5685181" cy="105785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14" name="Group 10"/>
          <p:cNvGrpSpPr/>
          <p:nvPr/>
        </p:nvGrpSpPr>
        <p:grpSpPr>
          <a:xfrm>
            <a:off x="308697" y="1970088"/>
            <a:ext cx="2967904" cy="2443803"/>
            <a:chOff x="1219818" y="1981200"/>
            <a:chExt cx="2967904" cy="244380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 cstate="print"/>
            <a:srcRect r="76561"/>
            <a:stretch>
              <a:fillRect/>
            </a:stretch>
          </p:blipFill>
          <p:spPr bwMode="auto">
            <a:xfrm>
              <a:off x="2124322" y="2362200"/>
              <a:ext cx="992717" cy="2062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219818" y="1981200"/>
              <a:ext cx="2967904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Single nucleon current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155" y="6240139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</a:rPr>
              <a:t>Gårdestig</a:t>
            </a:r>
            <a:r>
              <a:rPr lang="en-US" dirty="0">
                <a:solidFill>
                  <a:prstClr val="white"/>
                </a:solidFill>
              </a:rPr>
              <a:t>, Phillips, </a:t>
            </a:r>
            <a:r>
              <a:rPr lang="en-US" b="1" dirty="0">
                <a:solidFill>
                  <a:prstClr val="white"/>
                </a:solidFill>
              </a:rPr>
              <a:t>Phys. Rev. </a:t>
            </a:r>
            <a:r>
              <a:rPr lang="en-US" b="1" dirty="0" err="1">
                <a:solidFill>
                  <a:prstClr val="white"/>
                </a:solidFill>
              </a:rPr>
              <a:t>Lett</a:t>
            </a:r>
            <a:r>
              <a:rPr lang="en-US" b="1" dirty="0">
                <a:solidFill>
                  <a:prstClr val="white"/>
                </a:solidFill>
              </a:rPr>
              <a:t>. 98</a:t>
            </a:r>
            <a:r>
              <a:rPr lang="en-US" dirty="0">
                <a:solidFill>
                  <a:prstClr val="white"/>
                </a:solidFill>
              </a:rPr>
              <a:t>, 232301 (2006); </a:t>
            </a:r>
            <a:r>
              <a:rPr lang="en-US" b="1" dirty="0">
                <a:solidFill>
                  <a:prstClr val="white"/>
                </a:solidFill>
              </a:rPr>
              <a:t>DG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 err="1">
                <a:solidFill>
                  <a:prstClr val="white"/>
                </a:solidFill>
              </a:rPr>
              <a:t>Quaglioni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 err="1">
                <a:solidFill>
                  <a:prstClr val="white"/>
                </a:solidFill>
              </a:rPr>
              <a:t>Navratil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b="1" dirty="0">
                <a:solidFill>
                  <a:prstClr val="white"/>
                </a:solidFill>
              </a:rPr>
              <a:t>Phys. Rev. </a:t>
            </a:r>
            <a:r>
              <a:rPr lang="en-US" b="1" dirty="0" err="1">
                <a:solidFill>
                  <a:prstClr val="white"/>
                </a:solidFill>
              </a:rPr>
              <a:t>Lett</a:t>
            </a:r>
            <a:r>
              <a:rPr lang="en-US" b="1" dirty="0">
                <a:solidFill>
                  <a:prstClr val="white"/>
                </a:solidFill>
              </a:rPr>
              <a:t>. 103,</a:t>
            </a:r>
            <a:r>
              <a:rPr lang="en-US" dirty="0">
                <a:solidFill>
                  <a:prstClr val="white"/>
                </a:solidFill>
              </a:rPr>
              <a:t> 102502 (2009).</a:t>
            </a:r>
          </a:p>
        </p:txBody>
      </p:sp>
      <p:grpSp>
        <p:nvGrpSpPr>
          <p:cNvPr id="15" name="Group 25"/>
          <p:cNvGrpSpPr/>
          <p:nvPr/>
        </p:nvGrpSpPr>
        <p:grpSpPr>
          <a:xfrm>
            <a:off x="6705600" y="5105400"/>
            <a:ext cx="1609725" cy="978226"/>
            <a:chOff x="4470399" y="972725"/>
            <a:chExt cx="4419600" cy="26857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9630" y="1090354"/>
              <a:ext cx="3481138" cy="2361695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4470399" y="972725"/>
              <a:ext cx="4419600" cy="26857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15000"/>
                    <a:satMod val="180000"/>
                    <a:alpha val="35000"/>
                  </a:schemeClr>
                </a:gs>
                <a:gs pos="50000">
                  <a:schemeClr val="accent1">
                    <a:shade val="45000"/>
                    <a:satMod val="170000"/>
                    <a:alpha val="35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  <a:alpha val="3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  <a:alpha val="35000"/>
                  </a:schemeClr>
                </a:gs>
              </a:gsLst>
              <a:lin ang="16200000" scaled="0"/>
              <a:tileRect/>
            </a:gradFill>
            <a:ln>
              <a:solidFill>
                <a:schemeClr val="accent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rot="16200000" flipV="1">
            <a:off x="5847845" y="2037845"/>
            <a:ext cx="156311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149080"/>
            <a:ext cx="5632723" cy="200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95536" y="2708920"/>
            <a:ext cx="11945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l" rtl="0"/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0</a:t>
            </a:r>
            <a:r>
              <a:rPr lang="en-US" dirty="0" smtClean="0">
                <a:latin typeface="Monotype Corsiva" pitchFamily="66" charset="0"/>
              </a:rPr>
              <a:t>), O(Q</a:t>
            </a:r>
            <a:r>
              <a:rPr lang="en-US" baseline="30000" dirty="0" smtClean="0">
                <a:latin typeface="Monotype Corsiva" pitchFamily="66" charset="0"/>
              </a:rPr>
              <a:t>2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he-IL" dirty="0"/>
          </a:p>
        </p:txBody>
      </p:sp>
      <p:sp>
        <p:nvSpPr>
          <p:cNvPr id="29" name="Rectangle 28"/>
          <p:cNvSpPr/>
          <p:nvPr/>
        </p:nvSpPr>
        <p:spPr>
          <a:xfrm>
            <a:off x="3851920" y="2780928"/>
            <a:ext cx="6383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3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he-IL" dirty="0"/>
          </a:p>
        </p:txBody>
      </p:sp>
      <p:grpSp>
        <p:nvGrpSpPr>
          <p:cNvPr id="33" name="Group 32"/>
          <p:cNvGrpSpPr/>
          <p:nvPr/>
        </p:nvGrpSpPr>
        <p:grpSpPr>
          <a:xfrm>
            <a:off x="1403648" y="2924944"/>
            <a:ext cx="2232248" cy="1944216"/>
            <a:chOff x="1403648" y="2924944"/>
            <a:chExt cx="2232248" cy="1944216"/>
          </a:xfrm>
        </p:grpSpPr>
        <p:sp>
          <p:nvSpPr>
            <p:cNvPr id="30" name="Rounded Rectangle 29"/>
            <p:cNvSpPr/>
            <p:nvPr/>
          </p:nvSpPr>
          <p:spPr>
            <a:xfrm>
              <a:off x="1403648" y="4221088"/>
              <a:ext cx="1224136" cy="648072"/>
            </a:xfrm>
            <a:prstGeom prst="roundRect">
              <a:avLst/>
            </a:prstGeom>
            <a:blipFill dpi="0" rotWithShape="1">
              <a:blip r:embed="rId8">
                <a:alphaModFix amt="48000"/>
                <a:duotone>
                  <a:schemeClr val="accent1">
                    <a:shade val="22000"/>
                    <a:satMod val="160000"/>
                  </a:schemeClr>
                  <a:schemeClr val="accent1">
                    <a:shade val="45000"/>
                    <a:satMod val="100000"/>
                  </a:schemeClr>
                </a:duotone>
              </a:blip>
              <a:srcRect/>
              <a:tile tx="0" ty="0" sx="65000" sy="65000" flip="none" algn="ctr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31" name="Cloud Callout 30"/>
            <p:cNvSpPr/>
            <p:nvPr/>
          </p:nvSpPr>
          <p:spPr>
            <a:xfrm>
              <a:off x="2051720" y="2924944"/>
              <a:ext cx="1584176" cy="1152128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Fermi  operator</a:t>
              </a:r>
              <a:endParaRPr lang="he-IL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75656" y="3501008"/>
            <a:ext cx="2520280" cy="1944216"/>
            <a:chOff x="1403648" y="2924944"/>
            <a:chExt cx="2232248" cy="1944216"/>
          </a:xfrm>
        </p:grpSpPr>
        <p:sp>
          <p:nvSpPr>
            <p:cNvPr id="35" name="Rounded Rectangle 34"/>
            <p:cNvSpPr/>
            <p:nvPr/>
          </p:nvSpPr>
          <p:spPr>
            <a:xfrm>
              <a:off x="1403648" y="4221088"/>
              <a:ext cx="1224136" cy="648072"/>
            </a:xfrm>
            <a:prstGeom prst="roundRect">
              <a:avLst/>
            </a:prstGeom>
            <a:blipFill dpi="0" rotWithShape="1">
              <a:blip r:embed="rId8">
                <a:alphaModFix amt="48000"/>
                <a:duotone>
                  <a:schemeClr val="accent1">
                    <a:shade val="22000"/>
                    <a:satMod val="160000"/>
                  </a:schemeClr>
                  <a:schemeClr val="accent1">
                    <a:shade val="45000"/>
                    <a:satMod val="100000"/>
                  </a:schemeClr>
                </a:duotone>
              </a:blip>
              <a:srcRect/>
              <a:tile tx="0" ty="0" sx="65000" sy="65000" flip="none" algn="ctr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36" name="Cloud Callout 35"/>
            <p:cNvSpPr/>
            <p:nvPr/>
          </p:nvSpPr>
          <p:spPr>
            <a:xfrm>
              <a:off x="2051720" y="2924944"/>
              <a:ext cx="1584176" cy="1152128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Gamow-Teller operator</a:t>
              </a:r>
              <a:endParaRPr lang="he-IL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decays</a:t>
            </a:r>
            <a:endParaRPr lang="he-I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3B7B-5652-4F48-B34A-36439E77C2B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75690" y="3276600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0490" y="3276600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0490" y="32766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2890" y="3048000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32890" y="3429000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51890" y="29718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80490" y="2819400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85290" y="3581400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85290" y="35814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51890" y="3581400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61490" y="32004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43437" y="3581403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80490" y="3657600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2187166" y="3581403"/>
            <a:ext cx="1591729" cy="16933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78895" y="3776142"/>
            <a:ext cx="1981209" cy="262458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87165" y="3200400"/>
            <a:ext cx="422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MS PGothic" pitchFamily="34" charset="-128"/>
                <a:cs typeface="Times New Roman"/>
              </a:rPr>
              <a:t>e</a:t>
            </a:r>
            <a:endParaRPr lang="en-US" sz="2400" i="1" dirty="0">
              <a:solidFill>
                <a:prstClr val="black"/>
              </a:solidFill>
              <a:latin typeface="Times New Roman"/>
              <a:ea typeface="MS PGothic" pitchFamily="34" charset="-128"/>
              <a:cs typeface="Times New Roman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724128" y="3534242"/>
          <a:ext cx="288032" cy="398814"/>
        </p:xfrm>
        <a:graphic>
          <a:graphicData uri="http://schemas.openxmlformats.org/presentationml/2006/ole">
            <p:oleObj spid="_x0000_s103426" name="Equation" r:id="rId3" imgW="1648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031 -0.02267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031 -0.02267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031 -0.02267 " pathEditMode="relative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031 -0.02267 " pathEditMode="relative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031 -0.02267 " pathEditMode="relative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031 -0.02267 " pathEditMode="relative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031 -0.02267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031 -0.02267 " pathEditMode="relative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031 -0.02267 " pathEditMode="relative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031 -0.02267 " pathEditMode="relative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031 -0.02267 " pathEditMode="relative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031 -0.02267 " pathEditMode="relative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031 -0.02267 " pathEditMode="relative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decays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Typically, a very low momentum transfer.</a:t>
            </a:r>
          </a:p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A35F-77C3-497C-97AD-FF09E0BFE43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117600" y="1530350"/>
          <a:ext cx="6997700" cy="1136650"/>
        </p:xfrm>
        <a:graphic>
          <a:graphicData uri="http://schemas.openxmlformats.org/presentationml/2006/ole">
            <p:oleObj spid="_x0000_s80898" name="Equation" r:id="rId3" imgW="3365280" imgH="545760" progId="Equation.DSMT4">
              <p:embed/>
            </p:oleObj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611560" y="2855913"/>
          <a:ext cx="7526338" cy="2173287"/>
        </p:xfrm>
        <a:graphic>
          <a:graphicData uri="http://schemas.openxmlformats.org/presentationml/2006/ole">
            <p:oleObj spid="_x0000_s80899" name="Equation" r:id="rId4" imgW="4660560" imgH="1346040" progId="Equation.DSMT4">
              <p:embed/>
            </p:oleObj>
          </a:graphicData>
        </a:graphic>
      </p:graphicFrame>
      <p:grpSp>
        <p:nvGrpSpPr>
          <p:cNvPr id="2" name="Group 16"/>
          <p:cNvGrpSpPr/>
          <p:nvPr/>
        </p:nvGrpSpPr>
        <p:grpSpPr>
          <a:xfrm>
            <a:off x="533400" y="2057400"/>
            <a:ext cx="6781800" cy="2819400"/>
            <a:chOff x="533400" y="2057400"/>
            <a:chExt cx="6781800" cy="2819400"/>
          </a:xfrm>
        </p:grpSpPr>
        <p:sp>
          <p:nvSpPr>
            <p:cNvPr id="13" name="Rounded Rectangle 12"/>
            <p:cNvSpPr/>
            <p:nvPr/>
          </p:nvSpPr>
          <p:spPr>
            <a:xfrm>
              <a:off x="533400" y="2971800"/>
              <a:ext cx="685800" cy="533400"/>
            </a:xfrm>
            <a:prstGeom prst="roundRect">
              <a:avLst/>
            </a:prstGeom>
            <a:blipFill dpi="0" rotWithShape="1">
              <a:blip r:embed="rId5">
                <a:alphaModFix amt="36000"/>
                <a:duotone>
                  <a:schemeClr val="accent1">
                    <a:shade val="22000"/>
                    <a:satMod val="160000"/>
                  </a:schemeClr>
                  <a:schemeClr val="accent1">
                    <a:shade val="45000"/>
                    <a:satMod val="100000"/>
                  </a:schemeClr>
                </a:duotone>
              </a:blip>
              <a:srcRect/>
              <a:tile tx="0" ty="0" sx="65000" sy="65000" flip="none" algn="ctr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629400" y="2057400"/>
              <a:ext cx="685800" cy="533400"/>
            </a:xfrm>
            <a:prstGeom prst="roundRect">
              <a:avLst/>
            </a:prstGeom>
            <a:solidFill>
              <a:schemeClr val="accent3">
                <a:alpha val="42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3400" y="4343400"/>
              <a:ext cx="685800" cy="533400"/>
            </a:xfrm>
            <a:prstGeom prst="roundRect">
              <a:avLst/>
            </a:prstGeom>
            <a:solidFill>
              <a:schemeClr val="accent3">
                <a:alpha val="42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14800" y="2057400"/>
              <a:ext cx="685800" cy="533400"/>
            </a:xfrm>
            <a:prstGeom prst="roundRect">
              <a:avLst/>
            </a:prstGeom>
            <a:blipFill dpi="0" rotWithShape="1">
              <a:blip r:embed="rId5">
                <a:alphaModFix amt="36000"/>
                <a:duotone>
                  <a:schemeClr val="accent1">
                    <a:shade val="22000"/>
                    <a:satMod val="160000"/>
                  </a:schemeClr>
                  <a:schemeClr val="accent1">
                    <a:shade val="45000"/>
                    <a:satMod val="100000"/>
                  </a:schemeClr>
                </a:duotone>
              </a:blip>
              <a:srcRect/>
              <a:tile tx="0" ty="0" sx="65000" sy="65000" flip="none" algn="ctr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 dirty="0">
              <a:solidFill>
                <a:srgbClr val="0921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Triton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decay</a:t>
            </a:r>
            <a:endParaRPr lang="he-I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accurately measured decay rate to calibrate the 3NF.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3B7B-5652-4F48-B34A-36439E77C2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7"/>
          <p:cNvSpPr txBox="1">
            <a:spLocks/>
          </p:cNvSpPr>
          <p:nvPr/>
        </p:nvSpPr>
        <p:spPr bwMode="auto">
          <a:xfrm>
            <a:off x="722376" y="5512724"/>
            <a:ext cx="6759863" cy="409937"/>
          </a:xfrm>
          <a:prstGeom prst="rect">
            <a:avLst/>
          </a:prstGeom>
          <a:ln w="9525" cap="flat" cmpd="sng" algn="ctr">
            <a:solidFill>
              <a:schemeClr val="accent4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rtl="0" fontAlgn="base">
              <a:spcBef>
                <a:spcPts val="575"/>
              </a:spcBef>
              <a:spcAft>
                <a:spcPct val="0"/>
              </a:spcAft>
              <a:buClr>
                <a:srgbClr val="2C7C9F"/>
              </a:buClr>
              <a:buSzPct val="85000"/>
              <a:buFont typeface="Wingdings 2" pitchFamily="18" charset="2"/>
              <a:buNone/>
            </a:pPr>
            <a:r>
              <a:rPr lang="en-US" dirty="0"/>
              <a:t>DG, Quaglioni, </a:t>
            </a:r>
            <a:r>
              <a:rPr lang="en-US" dirty="0" err="1"/>
              <a:t>Navratil</a:t>
            </a:r>
            <a:r>
              <a:rPr lang="en-US" dirty="0"/>
              <a:t>, Phys. Rev. </a:t>
            </a:r>
            <a:r>
              <a:rPr lang="en-US" dirty="0" err="1"/>
              <a:t>Lett</a:t>
            </a:r>
            <a:r>
              <a:rPr lang="en-US" dirty="0"/>
              <a:t>. 103, 102502 (2009)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</p:txBody>
      </p:sp>
      <p:sp>
        <p:nvSpPr>
          <p:cNvPr id="4813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1368DF-A2F1-41A4-92EA-ACCF18D7FB2A}" type="slidenum">
              <a:rPr lang="en-US"/>
              <a:pPr/>
              <a:t>15</a:t>
            </a:fld>
            <a:endParaRPr lang="en-US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205267" y="228600"/>
            <a:ext cx="8807765" cy="910765"/>
          </a:xfrm>
          <a:solidFill>
            <a:schemeClr val="bg1"/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400" i="1" dirty="0" smtClean="0">
                <a:solidFill>
                  <a:srgbClr val="FF0000"/>
                </a:solidFill>
                <a:ea typeface="+mj-ea"/>
              </a:rPr>
              <a:t>Step 1:</a:t>
            </a:r>
            <a:r>
              <a:rPr lang="en-US" sz="3400" i="1" dirty="0" smtClean="0">
                <a:ea typeface="+mj-ea"/>
              </a:rPr>
              <a:t> use the </a:t>
            </a:r>
            <a:r>
              <a:rPr lang="en-US" sz="3400" i="1" dirty="0" err="1" smtClean="0">
                <a:ea typeface="+mj-ea"/>
              </a:rPr>
              <a:t>trinuclei</a:t>
            </a:r>
            <a:r>
              <a:rPr lang="en-US" sz="3400" i="1" dirty="0" smtClean="0">
                <a:ea typeface="+mj-ea"/>
              </a:rPr>
              <a:t> binding energies to find a </a:t>
            </a:r>
            <a:r>
              <a:rPr lang="en-US" sz="3400" i="1" dirty="0" err="1" smtClean="0">
                <a:ea typeface="+mj-ea"/>
              </a:rPr>
              <a:t>c</a:t>
            </a:r>
            <a:r>
              <a:rPr lang="en-US" sz="3400" i="1" baseline="-25000" dirty="0" err="1" smtClean="0">
                <a:ea typeface="+mj-ea"/>
              </a:rPr>
              <a:t>D</a:t>
            </a:r>
            <a:r>
              <a:rPr lang="en-US" sz="3400" i="1" dirty="0" err="1" smtClean="0">
                <a:ea typeface="+mj-ea"/>
              </a:rPr>
              <a:t>-c</a:t>
            </a:r>
            <a:r>
              <a:rPr lang="en-US" sz="3400" i="1" baseline="-25000" dirty="0" err="1" smtClean="0">
                <a:ea typeface="+mj-ea"/>
              </a:rPr>
              <a:t>E</a:t>
            </a:r>
            <a:r>
              <a:rPr lang="en-US" sz="3400" i="1" dirty="0" smtClean="0">
                <a:ea typeface="+mj-ea"/>
              </a:rPr>
              <a:t> relation</a:t>
            </a:r>
            <a:endParaRPr lang="en-US" sz="3400" i="1" dirty="0">
              <a:ea typeface="+mj-ea"/>
            </a:endParaRPr>
          </a:p>
        </p:txBody>
      </p:sp>
      <p:pic>
        <p:nvPicPr>
          <p:cNvPr id="48135" name="Picture 3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6"/>
            <a:ext cx="69469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76263" y="5856288"/>
            <a:ext cx="6807200" cy="369887"/>
          </a:xfrm>
          <a:prstGeom prst="rect">
            <a:avLst/>
          </a:prstGeom>
          <a:gradFill rotWithShape="1">
            <a:gsLst>
              <a:gs pos="0">
                <a:srgbClr val="D6F3FF"/>
              </a:gs>
              <a:gs pos="35001">
                <a:srgbClr val="C9ECFD"/>
              </a:gs>
              <a:gs pos="100000">
                <a:srgbClr val="95D4EE"/>
              </a:gs>
            </a:gsLst>
            <a:lin ang="54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Navratil </a:t>
            </a:r>
            <a:r>
              <a:rPr lang="en-US" i="1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et al.,</a:t>
            </a:r>
            <a:r>
              <a:rPr lang="en-US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 Phys. Rev. Lett. </a:t>
            </a:r>
            <a:r>
              <a:rPr lang="en-US" b="1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99</a:t>
            </a:r>
            <a:r>
              <a:rPr lang="en-US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042501 (2007).</a:t>
            </a:r>
            <a:endParaRPr lang="he-IL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8" name="Group 25"/>
          <p:cNvGrpSpPr/>
          <p:nvPr/>
        </p:nvGrpSpPr>
        <p:grpSpPr>
          <a:xfrm>
            <a:off x="6660232" y="734818"/>
            <a:ext cx="2419040" cy="1470046"/>
            <a:chOff x="4470399" y="972725"/>
            <a:chExt cx="4419600" cy="26857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9630" y="1090354"/>
              <a:ext cx="3481138" cy="2361695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4470399" y="972725"/>
              <a:ext cx="4419600" cy="26857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15000"/>
                    <a:satMod val="180000"/>
                    <a:alpha val="35000"/>
                  </a:schemeClr>
                </a:gs>
                <a:gs pos="50000">
                  <a:schemeClr val="accent1">
                    <a:shade val="45000"/>
                    <a:satMod val="170000"/>
                    <a:alpha val="35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  <a:alpha val="3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  <a:alpha val="35000"/>
                  </a:schemeClr>
                </a:gs>
              </a:gsLst>
              <a:lin ang="16200000" scaled="0"/>
              <a:tileRect/>
            </a:gradFill>
            <a:ln>
              <a:solidFill>
                <a:schemeClr val="accent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32235"/>
            <a:ext cx="8807765" cy="910765"/>
          </a:xfrm>
          <a:solidFill>
            <a:schemeClr val="bg1"/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400" i="1" dirty="0" smtClean="0">
                <a:solidFill>
                  <a:srgbClr val="FF0000"/>
                </a:solidFill>
                <a:ea typeface="+mj-ea"/>
              </a:rPr>
              <a:t>Step 2</a:t>
            </a:r>
            <a:r>
              <a:rPr lang="en-US" sz="3400" i="1" dirty="0" smtClean="0">
                <a:ea typeface="+mj-ea"/>
              </a:rPr>
              <a:t>: calibrate </a:t>
            </a:r>
            <a:r>
              <a:rPr lang="en-US" sz="3400" i="1" dirty="0" err="1" smtClean="0">
                <a:ea typeface="+mj-ea"/>
              </a:rPr>
              <a:t>c</a:t>
            </a:r>
            <a:r>
              <a:rPr lang="en-US" sz="3400" i="1" baseline="-25000" dirty="0" err="1" smtClean="0">
                <a:ea typeface="+mj-ea"/>
              </a:rPr>
              <a:t>D</a:t>
            </a:r>
            <a:r>
              <a:rPr lang="en-US" sz="3400" i="1" dirty="0" smtClean="0">
                <a:ea typeface="+mj-ea"/>
              </a:rPr>
              <a:t> according to the triton half life.</a:t>
            </a:r>
            <a:endParaRPr lang="en-US" sz="3400" i="1" dirty="0">
              <a:ea typeface="+mj-ea"/>
            </a:endParaRPr>
          </a:p>
        </p:txBody>
      </p:sp>
      <p:pic>
        <p:nvPicPr>
          <p:cNvPr id="49155" name="Content Placeholder 6" descr="fb19_onlyfull.pd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6448" r="-6448"/>
          <a:stretch>
            <a:fillRect/>
          </a:stretch>
        </p:blipFill>
        <p:spPr/>
      </p:pic>
      <p:graphicFrame>
        <p:nvGraphicFramePr>
          <p:cNvPr id="98306" name="Content Placeholder 10"/>
          <p:cNvGraphicFramePr>
            <a:graphicFrameLocks noChangeAspect="1"/>
          </p:cNvGraphicFramePr>
          <p:nvPr/>
        </p:nvGraphicFramePr>
        <p:xfrm>
          <a:off x="5943600" y="3309937"/>
          <a:ext cx="2311400" cy="1133475"/>
        </p:xfrm>
        <a:graphic>
          <a:graphicData uri="http://schemas.openxmlformats.org/presentationml/2006/ole">
            <p:oleObj spid="_x0000_s82946" name="Equation" r:id="rId4" imgW="1346200" imgH="6604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3B7B-5652-4F48-B34A-36439E77C2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0" y="6172200"/>
            <a:ext cx="1981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N</a:t>
            </a:r>
            <a:r>
              <a:rPr lang="en-US" baseline="3000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3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LO EM 550</a:t>
            </a:r>
            <a:endParaRPr lang="he-IL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 dirty="0">
              <a:solidFill>
                <a:srgbClr val="0921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3D3-8A94-774A-B36C-7116E937DE2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7704667" cy="562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19978" y="2827146"/>
            <a:ext cx="47978" cy="3164432"/>
          </a:xfrm>
          <a:prstGeom prst="rect">
            <a:avLst/>
          </a:prstGeom>
          <a:solidFill>
            <a:schemeClr val="accent2">
              <a:lumMod val="75000"/>
              <a:alpha val="57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4106085" y="11289"/>
            <a:ext cx="4608512" cy="1652411"/>
            <a:chOff x="4211960" y="0"/>
            <a:chExt cx="4608512" cy="165241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rcRect l="1333" r="82952"/>
            <a:stretch>
              <a:fillRect/>
            </a:stretch>
          </p:blipFill>
          <p:spPr>
            <a:xfrm>
              <a:off x="4211960" y="0"/>
              <a:ext cx="1744340" cy="1651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/>
            <a:srcRect l="71281" r="2228"/>
            <a:stretch>
              <a:fillRect/>
            </a:stretch>
          </p:blipFill>
          <p:spPr>
            <a:xfrm>
              <a:off x="5880100" y="1411"/>
              <a:ext cx="2940372" cy="16510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133600" y="2827146"/>
            <a:ext cx="47978" cy="3384564"/>
          </a:xfrm>
          <a:prstGeom prst="rect">
            <a:avLst/>
          </a:prstGeom>
          <a:solidFill>
            <a:schemeClr val="accent2">
              <a:lumMod val="75000"/>
              <a:alpha val="57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ard 15"/>
          <p:cNvSpPr/>
          <p:nvPr/>
        </p:nvSpPr>
        <p:spPr>
          <a:xfrm>
            <a:off x="3382193" y="2388393"/>
            <a:ext cx="4238095" cy="3726675"/>
          </a:xfrm>
          <a:prstGeom prst="flowChartPunchedCard">
            <a:avLst/>
          </a:prstGeom>
          <a:solidFill>
            <a:srgbClr val="FFFFFF"/>
          </a:solidFill>
          <a:ln>
            <a:solidFill>
              <a:srgbClr val="FCFCF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6304" y="197768"/>
            <a:ext cx="3849632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i="1" dirty="0" smtClean="0"/>
              <a:t>A prediction of </a:t>
            </a:r>
            <a:r>
              <a:rPr lang="en-US" b="1" i="1" baseline="30000" dirty="0" smtClean="0"/>
              <a:t>4</a:t>
            </a:r>
            <a:r>
              <a:rPr lang="en-US" b="1" i="1" dirty="0" smtClean="0"/>
              <a:t>He</a:t>
            </a:r>
            <a:br>
              <a:rPr lang="en-US" b="1" i="1" dirty="0" smtClean="0"/>
            </a:br>
            <a:r>
              <a:rPr lang="en-US" b="1" i="1" dirty="0" smtClean="0"/>
              <a:t>properties</a:t>
            </a:r>
            <a:endParaRPr lang="en-US" b="1" i="1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6" descr="fb19_empty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6342" r="-6342"/>
          <a:stretch>
            <a:fillRect/>
          </a:stretch>
        </p:blipFill>
        <p:spPr>
          <a:xfrm>
            <a:off x="204788" y="1065213"/>
            <a:ext cx="8983662" cy="5449887"/>
          </a:xfrm>
        </p:spPr>
      </p:pic>
      <p:sp>
        <p:nvSpPr>
          <p:cNvPr id="5120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623AF9-D814-4A95-95B9-E88ECDE2807D}" type="slidenum">
              <a:rPr lang="en-US"/>
              <a:pPr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79637" y="61960"/>
            <a:ext cx="7433395" cy="91076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00" i="1" dirty="0" smtClean="0">
                <a:ea typeface="+mj-ea"/>
              </a:rPr>
              <a:t>A closer look into the weak axial correlations in </a:t>
            </a:r>
            <a:r>
              <a:rPr lang="en-US" sz="2600" i="1" baseline="30000" dirty="0" smtClean="0">
                <a:ea typeface="+mj-ea"/>
              </a:rPr>
              <a:t>3</a:t>
            </a:r>
            <a:r>
              <a:rPr lang="en-US" sz="2600" i="1" dirty="0" smtClean="0">
                <a:ea typeface="+mj-ea"/>
              </a:rPr>
              <a:t>H</a:t>
            </a:r>
            <a:endParaRPr lang="en-US" sz="2600" i="1" dirty="0">
              <a:ea typeface="+mj-ea"/>
            </a:endParaRPr>
          </a:p>
        </p:txBody>
      </p:sp>
      <p:pic>
        <p:nvPicPr>
          <p:cNvPr id="8" name="Picture 7" descr="fb19_nomecnonnn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63" y="1066800"/>
            <a:ext cx="7974012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b19_nomec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066800"/>
            <a:ext cx="7972425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40138" y="1290638"/>
            <a:ext cx="4700587" cy="368300"/>
          </a:xfrm>
          <a:prstGeom prst="rect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MEC – a 2% effect on the matrix element</a:t>
            </a:r>
          </a:p>
        </p:txBody>
      </p:sp>
      <p:pic>
        <p:nvPicPr>
          <p:cNvPr id="11" name="Picture 10" descr="fb19_nodr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084263"/>
            <a:ext cx="793115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51200" y="3182938"/>
            <a:ext cx="5089525" cy="369887"/>
          </a:xfrm>
          <a:prstGeom prst="rect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Without the contact interaction -  a disaster</a:t>
            </a:r>
          </a:p>
        </p:txBody>
      </p:sp>
      <p:pic>
        <p:nvPicPr>
          <p:cNvPr id="13" name="Picture 12" descr="fb19_full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066800"/>
            <a:ext cx="7958138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b19_onlyfullnonnn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085850"/>
            <a:ext cx="7958138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40150" y="1354138"/>
            <a:ext cx="3036888" cy="369887"/>
          </a:xfrm>
          <a:prstGeom prst="rect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NNN are not important???</a:t>
            </a:r>
          </a:p>
        </p:txBody>
      </p:sp>
      <p:pic>
        <p:nvPicPr>
          <p:cNvPr id="15" name="Picture 14" descr="fb19_av18.pd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517" y="1085851"/>
            <a:ext cx="797653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22625" y="1290638"/>
            <a:ext cx="5492750" cy="646112"/>
          </a:xfrm>
          <a:prstGeom prst="rect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Specific character of the force has minor effect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Is this the origin for the success of EFT*?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0"/>
            <a:ext cx="1909762" cy="1111250"/>
            <a:chOff x="3751262" y="1970088"/>
            <a:chExt cx="5221681" cy="2443803"/>
          </a:xfrm>
        </p:grpSpPr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34864" y="2351088"/>
              <a:ext cx="4235450" cy="2062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6265858" y="1981201"/>
              <a:ext cx="2707085" cy="744104"/>
            </a:xfrm>
            <a:prstGeom prst="rect">
              <a:avLst/>
            </a:prstGeom>
            <a:gradFill rotWithShape="1">
              <a:gsLst>
                <a:gs pos="0">
                  <a:srgbClr val="FFD7CD"/>
                </a:gs>
                <a:gs pos="35001">
                  <a:srgbClr val="FFCBBF"/>
                </a:gs>
                <a:gs pos="100000">
                  <a:srgbClr val="FFA189"/>
                </a:gs>
              </a:gsLst>
              <a:lin ang="5400000"/>
            </a:gradFill>
            <a:ln w="9525">
              <a:solidFill>
                <a:srgbClr val="EB641B"/>
              </a:solidFill>
              <a:miter lim="800000"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Lucida Sans Unicode" pitchFamily="34" charset="0"/>
                  <a:ea typeface="MS PGothic" pitchFamily="34" charset="-128"/>
                </a:rPr>
                <a:t>Contact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3751262" y="1970088"/>
              <a:ext cx="2268537" cy="744104"/>
            </a:xfrm>
            <a:prstGeom prst="rect">
              <a:avLst/>
            </a:prstGeom>
            <a:gradFill rotWithShape="1">
              <a:gsLst>
                <a:gs pos="0">
                  <a:srgbClr val="FFD7CD"/>
                </a:gs>
                <a:gs pos="35001">
                  <a:srgbClr val="FFCBBF"/>
                </a:gs>
                <a:gs pos="100000">
                  <a:srgbClr val="FFA189"/>
                </a:gs>
              </a:gsLst>
              <a:lin ang="5400000"/>
            </a:gradFill>
            <a:ln w="9525">
              <a:solidFill>
                <a:srgbClr val="EB641B"/>
              </a:solidFill>
              <a:miter lim="800000"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Lucida Sans Unicode" pitchFamily="34" charset="0"/>
                  <a:ea typeface="MS PGothic" pitchFamily="34" charset="-128"/>
                </a:rPr>
                <a:t>OPEC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467544" y="82550"/>
            <a:ext cx="8229600" cy="639763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EFT* approach for low-energy weak reactions:</a:t>
            </a:r>
          </a:p>
        </p:txBody>
      </p:sp>
      <p:sp>
        <p:nvSpPr>
          <p:cNvPr id="9" name="Connector 8"/>
          <p:cNvSpPr/>
          <p:nvPr/>
        </p:nvSpPr>
        <p:spPr>
          <a:xfrm>
            <a:off x="6595535" y="3819708"/>
            <a:ext cx="1676399" cy="1752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FFFFFF"/>
                </a:solidFill>
                <a:ea typeface="MS PGothic" pitchFamily="34" charset="-128"/>
              </a:rPr>
              <a:t>Weak current</a:t>
            </a:r>
            <a:endParaRPr lang="en-US">
              <a:solidFill>
                <a:srgbClr val="FFFFFF"/>
              </a:solidFill>
              <a:ea typeface="MS PGothic" pitchFamily="34" charset="-128"/>
            </a:endParaRPr>
          </a:p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" name="Alternate Process 13"/>
          <p:cNvSpPr/>
          <p:nvPr/>
        </p:nvSpPr>
        <p:spPr>
          <a:xfrm>
            <a:off x="5867399" y="1981200"/>
            <a:ext cx="2971800" cy="6858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Chiral </a:t>
            </a:r>
            <a:r>
              <a:rPr lang="en-US" sz="3200" dirty="0" err="1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Lagrangian</a:t>
            </a:r>
            <a:endParaRPr lang="en-US" sz="3200" dirty="0">
              <a:solidFill>
                <a:srgbClr val="FFFFFF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8" name="Alternate Process 17"/>
          <p:cNvSpPr/>
          <p:nvPr/>
        </p:nvSpPr>
        <p:spPr>
          <a:xfrm>
            <a:off x="3505200" y="914400"/>
            <a:ext cx="2133600" cy="762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prstClr val="white"/>
                </a:solidFill>
                <a:ea typeface="MS PGothic" pitchFamily="34" charset="-128"/>
                <a:cs typeface="Arial" pitchFamily="34" charset="0"/>
              </a:rPr>
              <a:t>QCD</a:t>
            </a:r>
          </a:p>
        </p:txBody>
      </p:sp>
      <p:sp>
        <p:nvSpPr>
          <p:cNvPr id="19" name="Bent Arrow 18"/>
          <p:cNvSpPr/>
          <p:nvPr/>
        </p:nvSpPr>
        <p:spPr>
          <a:xfrm rot="5400000">
            <a:off x="6210300" y="571500"/>
            <a:ext cx="838200" cy="1981200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57532" y="722293"/>
            <a:ext cx="1481667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solidFill>
                  <a:srgbClr val="000000"/>
                </a:solidFill>
                <a:ea typeface="MS PGothic" pitchFamily="34" charset="-128"/>
              </a:rPr>
              <a:t>Low energy EFT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7239000" y="2676708"/>
            <a:ext cx="381000" cy="11430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9932" y="2667000"/>
            <a:ext cx="1481667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solidFill>
                  <a:srgbClr val="000000"/>
                </a:solidFill>
                <a:ea typeface="MS PGothic" pitchFamily="34" charset="-128"/>
              </a:rPr>
              <a:t>Nöther current</a:t>
            </a:r>
          </a:p>
        </p:txBody>
      </p:sp>
      <p:sp>
        <p:nvSpPr>
          <p:cNvPr id="23" name="Connector 22"/>
          <p:cNvSpPr/>
          <p:nvPr/>
        </p:nvSpPr>
        <p:spPr>
          <a:xfrm>
            <a:off x="380998" y="3819708"/>
            <a:ext cx="1676399" cy="1752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FFFFFF"/>
                </a:solidFill>
                <a:ea typeface="MS PGothic" pitchFamily="34" charset="-128"/>
              </a:rPr>
              <a:t>Wave functions</a:t>
            </a:r>
          </a:p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895600" y="5572125"/>
            <a:ext cx="2971800" cy="981075"/>
            <a:chOff x="2895602" y="5572308"/>
            <a:chExt cx="2971800" cy="980892"/>
          </a:xfrm>
        </p:grpSpPr>
        <p:sp>
          <p:nvSpPr>
            <p:cNvPr id="34" name="Alternate Process 33"/>
            <p:cNvSpPr/>
            <p:nvPr/>
          </p:nvSpPr>
          <p:spPr>
            <a:xfrm>
              <a:off x="2895602" y="5572308"/>
              <a:ext cx="2971800" cy="980892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 sz="320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graphicFrame>
          <p:nvGraphicFramePr>
            <p:cNvPr id="46082" name="Object 2"/>
            <p:cNvGraphicFramePr>
              <a:graphicFrameLocks noChangeAspect="1"/>
            </p:cNvGraphicFramePr>
            <p:nvPr/>
          </p:nvGraphicFramePr>
          <p:xfrm>
            <a:off x="3168650" y="5610225"/>
            <a:ext cx="2459038" cy="896938"/>
          </p:xfrm>
          <a:graphic>
            <a:graphicData uri="http://schemas.openxmlformats.org/presentationml/2006/ole">
              <p:oleObj spid="_x0000_s83970" name="Equation" r:id="rId3" imgW="1041400" imgH="381000" progId="Equation.3">
                <p:embed/>
              </p:oleObj>
            </a:graphicData>
          </a:graphic>
        </p:graphicFrame>
      </p:grpSp>
      <p:sp>
        <p:nvSpPr>
          <p:cNvPr id="37" name="Bent Arrow 36"/>
          <p:cNvSpPr/>
          <p:nvPr/>
        </p:nvSpPr>
        <p:spPr>
          <a:xfrm flipV="1">
            <a:off x="1151467" y="5638566"/>
            <a:ext cx="1744133" cy="686033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8" name="Bent Arrow 37"/>
          <p:cNvSpPr/>
          <p:nvPr/>
        </p:nvSpPr>
        <p:spPr>
          <a:xfrm flipH="1" flipV="1">
            <a:off x="5858933" y="5638799"/>
            <a:ext cx="1650999" cy="686033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4" name="Alternate Process 23"/>
          <p:cNvSpPr/>
          <p:nvPr/>
        </p:nvSpPr>
        <p:spPr>
          <a:xfrm>
            <a:off x="76200" y="1143000"/>
            <a:ext cx="3200400" cy="1524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Phenomenological Hamiltonian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960967" y="2676708"/>
            <a:ext cx="381000" cy="11430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" y="2961620"/>
            <a:ext cx="4114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solidFill>
                  <a:srgbClr val="000000"/>
                </a:solidFill>
                <a:ea typeface="MS PGothic" pitchFamily="34" charset="-128"/>
              </a:rPr>
              <a:t>Solution of Schrödinger equation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T.-S. Park </a:t>
            </a:r>
            <a:r>
              <a:rPr lang="en-US" i="1" dirty="0">
                <a:solidFill>
                  <a:srgbClr val="000000"/>
                </a:solidFill>
                <a:ea typeface="MS PGothic" pitchFamily="34" charset="-128"/>
              </a:rPr>
              <a:t>et al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Phys. Rev. C 67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055206 (2003), M. Rho </a:t>
            </a:r>
            <a:r>
              <a:rPr lang="en-US" b="1" dirty="0" err="1">
                <a:solidFill>
                  <a:srgbClr val="000000"/>
                </a:solidFill>
                <a:ea typeface="MS PGothic" pitchFamily="34" charset="-128"/>
              </a:rPr>
              <a:t>arXiv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: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MS PGothic" pitchFamily="34" charset="-128"/>
              </a:rPr>
              <a:t>nucl-th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/061003.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1DEB-502E-462D-AF7A-3E5F89F9A431}" type="slidenum">
              <a:rPr lang="en-US"/>
              <a:pPr/>
              <a:t>19</a:t>
            </a:fld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Calculating weak reactions in </a:t>
            </a:r>
            <a:r>
              <a:rPr lang="en-US" sz="2400" dirty="0" err="1" smtClean="0">
                <a:latin typeface="Symbol" pitchFamily="18" charset="2"/>
              </a:rPr>
              <a:t>c</a:t>
            </a:r>
            <a:r>
              <a:rPr lang="en-US" sz="2400" dirty="0" err="1" smtClean="0"/>
              <a:t>EFT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Nuclear Structure from weak reactions:</a:t>
            </a:r>
          </a:p>
          <a:p>
            <a:pPr lvl="1"/>
            <a:r>
              <a:rPr lang="en-US" sz="2400" dirty="0" smtClean="0"/>
              <a:t>Constraining 3NF parameter using the triton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-decay.</a:t>
            </a:r>
          </a:p>
          <a:p>
            <a:r>
              <a:rPr lang="en-US" sz="2400" dirty="0" smtClean="0"/>
              <a:t>Two-body contributions to Gamow-Teller transitions:</a:t>
            </a:r>
          </a:p>
          <a:p>
            <a:pPr lvl="1"/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-decay rate of 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He.</a:t>
            </a:r>
          </a:p>
          <a:p>
            <a:pPr lvl="1"/>
            <a:r>
              <a:rPr lang="en-US" sz="2400" dirty="0" smtClean="0"/>
              <a:t>0</a:t>
            </a:r>
            <a:r>
              <a:rPr lang="en-US" sz="2400" dirty="0" smtClean="0">
                <a:latin typeface="Symbol" pitchFamily="18" charset="2"/>
              </a:rPr>
              <a:t>nbb</a:t>
            </a:r>
            <a:r>
              <a:rPr lang="en-US" sz="2400" dirty="0" smtClean="0"/>
              <a:t> decay rates at medium-heavy nuclei.</a:t>
            </a:r>
          </a:p>
          <a:p>
            <a:r>
              <a:rPr lang="en-US" sz="2400" dirty="0" smtClean="0"/>
              <a:t>Summary. </a:t>
            </a:r>
          </a:p>
          <a:p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Bad Honnef - February 16, 2011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BB2A-8D8D-410F-867D-2A6D20AD081E}" type="slidenum">
              <a:rPr lang="he-IL" smtClean="0"/>
              <a:pPr/>
              <a:t>2</a:t>
            </a:fld>
            <a:endParaRPr lang="he-I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grpSp>
        <p:nvGrpSpPr>
          <p:cNvPr id="22" name="Group 21"/>
          <p:cNvGrpSpPr/>
          <p:nvPr/>
        </p:nvGrpSpPr>
        <p:grpSpPr>
          <a:xfrm>
            <a:off x="7385464" y="1052736"/>
            <a:ext cx="1435008" cy="2520280"/>
            <a:chOff x="7385464" y="1052736"/>
            <a:chExt cx="1435008" cy="2520280"/>
          </a:xfrm>
        </p:grpSpPr>
        <p:sp>
          <p:nvSpPr>
            <p:cNvPr id="23" name="TextBox 22"/>
            <p:cNvSpPr txBox="1"/>
            <p:nvPr/>
          </p:nvSpPr>
          <p:spPr>
            <a:xfrm>
              <a:off x="7385464" y="1052736"/>
              <a:ext cx="143500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400" dirty="0" smtClean="0"/>
                <a:t>complexity</a:t>
              </a:r>
              <a:endParaRPr lang="he-IL" sz="2400" dirty="0"/>
            </a:p>
          </p:txBody>
        </p:sp>
        <p:sp>
          <p:nvSpPr>
            <p:cNvPr id="24" name="Trapezoid 23"/>
            <p:cNvSpPr/>
            <p:nvPr/>
          </p:nvSpPr>
          <p:spPr>
            <a:xfrm>
              <a:off x="7452320" y="1556792"/>
              <a:ext cx="1224136" cy="2016224"/>
            </a:xfrm>
            <a:prstGeom prst="trapezoid">
              <a:avLst>
                <a:gd name="adj" fmla="val 48088"/>
              </a:avLst>
            </a:prstGeom>
            <a:gradFill flip="none" rotWithShape="1">
              <a:gsLst>
                <a:gs pos="1400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64288" y="1052736"/>
            <a:ext cx="1789210" cy="3053953"/>
            <a:chOff x="7164288" y="1052736"/>
            <a:chExt cx="1789210" cy="3053953"/>
          </a:xfrm>
        </p:grpSpPr>
        <p:grpSp>
          <p:nvGrpSpPr>
            <p:cNvPr id="25" name="Group 24"/>
            <p:cNvGrpSpPr/>
            <p:nvPr/>
          </p:nvGrpSpPr>
          <p:grpSpPr>
            <a:xfrm>
              <a:off x="7164288" y="1052736"/>
              <a:ext cx="1780038" cy="2520280"/>
              <a:chOff x="7164288" y="1052736"/>
              <a:chExt cx="1780038" cy="252028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7164288" y="1052736"/>
                <a:ext cx="1780038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:r>
                  <a:rPr lang="en-US" sz="2400" dirty="0" smtClean="0"/>
                  <a:t>More accurate</a:t>
                </a:r>
                <a:endParaRPr lang="he-IL" sz="2400" dirty="0"/>
              </a:p>
            </p:txBody>
          </p:sp>
          <p:sp>
            <p:nvSpPr>
              <p:cNvPr id="27" name="Trapezoid 26"/>
              <p:cNvSpPr/>
              <p:nvPr/>
            </p:nvSpPr>
            <p:spPr>
              <a:xfrm rot="10800000">
                <a:off x="7452320" y="1556792"/>
                <a:ext cx="1224136" cy="2016224"/>
              </a:xfrm>
              <a:prstGeom prst="trapezoid">
                <a:avLst>
                  <a:gd name="adj" fmla="val 48088"/>
                </a:avLst>
              </a:prstGeom>
              <a:gradFill flip="none" rotWithShape="1">
                <a:gsLst>
                  <a:gs pos="1400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308304" y="3645024"/>
              <a:ext cx="1645194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400" dirty="0" smtClean="0"/>
                <a:t>Less accurate</a:t>
              </a:r>
              <a:endParaRPr lang="he-IL" sz="24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20648" y="4437112"/>
            <a:ext cx="774244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sz="2400" b="1" i="1" dirty="0" smtClean="0"/>
              <a:t>Goal: Convincing you that </a:t>
            </a:r>
            <a:r>
              <a:rPr lang="en-US" sz="2400" b="1" i="1" dirty="0" err="1" smtClean="0">
                <a:latin typeface="Symbol" pitchFamily="18" charset="2"/>
              </a:rPr>
              <a:t>c</a:t>
            </a:r>
            <a:r>
              <a:rPr lang="en-US" sz="2400" b="1" i="1" dirty="0" err="1" smtClean="0"/>
              <a:t>EFT</a:t>
            </a:r>
            <a:r>
              <a:rPr lang="en-US" sz="2400" b="1" i="1" dirty="0" smtClean="0"/>
              <a:t> is a pragmatic tool</a:t>
            </a:r>
          </a:p>
          <a:p>
            <a:pPr algn="ctr" rtl="0"/>
            <a:r>
              <a:rPr lang="en-US" sz="2400" b="1" i="1" dirty="0" smtClean="0"/>
              <a:t>to teach us how to simplify complicated physical problems,</a:t>
            </a:r>
          </a:p>
          <a:p>
            <a:pPr algn="ctr" rtl="0"/>
            <a:r>
              <a:rPr lang="en-US" sz="2400" b="1" i="1" dirty="0" smtClean="0"/>
              <a:t> reduce uncertainties, and eventually give quantitative results.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76200"/>
            <a:ext cx="7858125" cy="731838"/>
          </a:xfrm>
        </p:spPr>
        <p:txBody>
          <a:bodyPr/>
          <a:lstStyle/>
          <a:p>
            <a:r>
              <a:rPr lang="en-US" dirty="0" smtClean="0"/>
              <a:t>Applications of the EFT* approach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err="1" smtClean="0"/>
              <a:t>p+p</a:t>
            </a:r>
            <a:r>
              <a:rPr lang="en-US" sz="2400" dirty="0" smtClean="0"/>
              <a:t> fusion in the sun.</a:t>
            </a:r>
          </a:p>
          <a:p>
            <a:r>
              <a:rPr lang="en-US" sz="2400" baseline="30000" dirty="0" smtClean="0"/>
              <a:t>3</a:t>
            </a:r>
            <a:r>
              <a:rPr lang="en-US" sz="2400" dirty="0" smtClean="0"/>
              <a:t>He+p fusion in the sun.</a:t>
            </a:r>
          </a:p>
          <a:p>
            <a:pPr>
              <a:lnSpc>
                <a:spcPct val="250000"/>
              </a:lnSpc>
            </a:pPr>
            <a:r>
              <a:rPr lang="en-US" sz="2400" dirty="0" smtClean="0"/>
              <a:t>The weak structure of the nucleon from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 capture on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He.</a:t>
            </a:r>
          </a:p>
          <a:p>
            <a:pPr>
              <a:lnSpc>
                <a:spcPct val="300000"/>
              </a:lnSpc>
            </a:pPr>
            <a:r>
              <a:rPr lang="en-US" sz="2400" dirty="0" smtClean="0"/>
              <a:t>Neutrino scattering on light nuclei in core-collapse supernovae.</a:t>
            </a:r>
          </a:p>
          <a:p>
            <a:pPr>
              <a:lnSpc>
                <a:spcPct val="300000"/>
              </a:lnSpc>
            </a:pP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 decay of 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He and the suppression of the axial constant in nuclear matter.</a:t>
            </a:r>
          </a:p>
          <a:p>
            <a:pPr>
              <a:lnSpc>
                <a:spcPct val="150000"/>
              </a:lnSpc>
            </a:pPr>
            <a:endParaRPr lang="he-IL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30FB-1EF3-4682-810E-D302BF74CD4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685800"/>
            <a:ext cx="48006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Solar Fusion II, 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Rev. Mod. Phys.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[to be published].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T.-S. Park </a:t>
            </a:r>
            <a:r>
              <a:rPr lang="en-US" i="1" dirty="0">
                <a:solidFill>
                  <a:srgbClr val="000000"/>
                </a:solidFill>
                <a:ea typeface="MS PGothic" pitchFamily="34" charset="-128"/>
              </a:rPr>
              <a:t>et al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Phys. Rev. C 67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055206 (2003). 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R. </a:t>
            </a:r>
            <a:r>
              <a:rPr lang="en-US" dirty="0" err="1">
                <a:solidFill>
                  <a:srgbClr val="000000"/>
                </a:solidFill>
                <a:ea typeface="MS PGothic" pitchFamily="34" charset="-128"/>
              </a:rPr>
              <a:t>Schiavilla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i="1" dirty="0">
                <a:solidFill>
                  <a:srgbClr val="000000"/>
                </a:solidFill>
                <a:ea typeface="MS PGothic" pitchFamily="34" charset="-128"/>
              </a:rPr>
              <a:t>et al, 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Phys. Rev. C 58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1263 (1998).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M. Butler,  J.-W. Chen,</a:t>
            </a:r>
            <a:r>
              <a:rPr lang="en-US" b="1" dirty="0">
                <a:solidFill>
                  <a:prstClr val="black"/>
                </a:solidFill>
              </a:rPr>
              <a:t> Phys. </a:t>
            </a:r>
            <a:r>
              <a:rPr lang="en-US" b="1" dirty="0" err="1">
                <a:solidFill>
                  <a:prstClr val="black"/>
                </a:solidFill>
              </a:rPr>
              <a:t>Lett</a:t>
            </a:r>
            <a:r>
              <a:rPr lang="en-US" b="1" dirty="0">
                <a:solidFill>
                  <a:prstClr val="black"/>
                </a:solidFill>
              </a:rPr>
              <a:t>. B 520</a:t>
            </a:r>
            <a:r>
              <a:rPr lang="en-US" dirty="0">
                <a:solidFill>
                  <a:prstClr val="black"/>
                </a:solidFill>
              </a:rPr>
              <a:t>, 87 (2001).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L. </a:t>
            </a:r>
            <a:r>
              <a:rPr lang="en-US" dirty="0" err="1">
                <a:solidFill>
                  <a:srgbClr val="000000"/>
                </a:solidFill>
                <a:ea typeface="MS PGothic" pitchFamily="34" charset="-128"/>
              </a:rPr>
              <a:t>Marcucci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i="1" dirty="0">
                <a:solidFill>
                  <a:srgbClr val="000000"/>
                </a:solidFill>
                <a:ea typeface="MS PGothic" pitchFamily="34" charset="-128"/>
              </a:rPr>
              <a:t>et al, 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Phys. Rev. C 66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054003 (2002)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2754868"/>
            <a:ext cx="46101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DG, 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Phys. </a:t>
            </a:r>
            <a:r>
              <a:rPr lang="en-US" b="1" dirty="0" err="1">
                <a:solidFill>
                  <a:srgbClr val="000000"/>
                </a:solidFill>
                <a:ea typeface="MS PGothic" pitchFamily="34" charset="-128"/>
              </a:rPr>
              <a:t>Lett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. B666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471 (2008</a:t>
            </a:r>
            <a:r>
              <a:rPr lang="en-US" dirty="0" smtClean="0">
                <a:solidFill>
                  <a:srgbClr val="000000"/>
                </a:solidFill>
                <a:ea typeface="MS PGothic" pitchFamily="34" charset="-128"/>
              </a:rPr>
              <a:t>).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MS PGothic" pitchFamily="34" charset="-128"/>
              </a:rPr>
              <a:t>L. </a:t>
            </a:r>
            <a:r>
              <a:rPr lang="en-US" dirty="0" err="1" smtClean="0">
                <a:solidFill>
                  <a:srgbClr val="000000"/>
                </a:solidFill>
                <a:ea typeface="MS PGothic" pitchFamily="34" charset="-128"/>
              </a:rPr>
              <a:t>Marcucci</a:t>
            </a:r>
            <a:r>
              <a:rPr lang="en-US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a typeface="MS PGothic" pitchFamily="34" charset="-128"/>
              </a:rPr>
              <a:t>et al, </a:t>
            </a:r>
            <a:r>
              <a:rPr lang="en-US" b="1" dirty="0" smtClean="0">
                <a:solidFill>
                  <a:srgbClr val="000000"/>
                </a:solidFill>
                <a:ea typeface="MS PGothic" pitchFamily="34" charset="-128"/>
              </a:rPr>
              <a:t>Phys. Rev. C </a:t>
            </a:r>
            <a:r>
              <a:rPr lang="en-US" dirty="0" smtClean="0">
                <a:solidFill>
                  <a:srgbClr val="000000"/>
                </a:solidFill>
                <a:ea typeface="MS PGothic" pitchFamily="34" charset="-128"/>
              </a:rPr>
              <a:t>[to be published]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953000"/>
            <a:ext cx="50908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Vaintraub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Barnea</a:t>
            </a:r>
            <a:r>
              <a:rPr lang="en-US" dirty="0">
                <a:solidFill>
                  <a:srgbClr val="000000"/>
                </a:solidFill>
              </a:rPr>
              <a:t>, DG, </a:t>
            </a:r>
            <a:r>
              <a:rPr lang="en-US" b="1" dirty="0">
                <a:solidFill>
                  <a:srgbClr val="000000"/>
                </a:solidFill>
              </a:rPr>
              <a:t>Phys. Rev. C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79</a:t>
            </a:r>
            <a:r>
              <a:rPr lang="en-US" dirty="0">
                <a:solidFill>
                  <a:srgbClr val="000000"/>
                </a:solidFill>
              </a:rPr>
              <a:t> 065501 (2009).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724870"/>
            <a:ext cx="8839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DG, </a:t>
            </a:r>
            <a:r>
              <a:rPr lang="en-US" dirty="0" err="1">
                <a:solidFill>
                  <a:srgbClr val="000000"/>
                </a:solidFill>
                <a:ea typeface="MS PGothic" pitchFamily="34" charset="-128"/>
              </a:rPr>
              <a:t>Barnea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Phys. Rev. C 70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048801 (2004); 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Phys. Rev. </a:t>
            </a:r>
            <a:r>
              <a:rPr lang="en-US" b="1" dirty="0" err="1">
                <a:solidFill>
                  <a:srgbClr val="000000"/>
                </a:solidFill>
                <a:ea typeface="MS PGothic" pitchFamily="34" charset="-128"/>
              </a:rPr>
              <a:t>Lett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. 75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  <a:hlinkClick r:id="" action="ppaction://noaction"/>
              </a:rPr>
              <a:t>,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192501 (2007); </a:t>
            </a:r>
            <a:r>
              <a:rPr lang="en-US" b="1" dirty="0" err="1">
                <a:solidFill>
                  <a:srgbClr val="000000"/>
                </a:solidFill>
                <a:ea typeface="MS PGothic" pitchFamily="34" charset="-128"/>
              </a:rPr>
              <a:t>Nucl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. Phys. A 790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356 (2007); 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Few Body Syst.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(2008). DG, PhD. thesis, </a:t>
            </a:r>
            <a:r>
              <a:rPr lang="en-US" b="1" dirty="0" err="1">
                <a:solidFill>
                  <a:srgbClr val="000000"/>
                </a:solidFill>
                <a:ea typeface="MS PGothic" pitchFamily="34" charset="-128"/>
              </a:rPr>
              <a:t>arXiv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: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0807.0216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(2007).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O’Connor, DG, Horowitz, Schwenk, </a:t>
            </a:r>
            <a:r>
              <a:rPr lang="en-US" dirty="0" err="1">
                <a:solidFill>
                  <a:srgbClr val="000000"/>
                </a:solidFill>
                <a:ea typeface="MS PGothic" pitchFamily="34" charset="-128"/>
              </a:rPr>
              <a:t>Barnea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Phys. Rev. C 75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055803 (2007).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 dirty="0">
              <a:solidFill>
                <a:srgbClr val="0921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animBg="1"/>
      <p:bldP spid="8" grpId="0" uiExpand="1" animBg="1"/>
      <p:bldP spid="9" grpId="0" animBg="1"/>
      <p:bldP spid="10" grpId="0" uiExpan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Gamow-Teller transitions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A35F-77C3-497C-97AD-FF09E0BFE434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430213" y="3548063"/>
          <a:ext cx="6337300" cy="1082675"/>
        </p:xfrm>
        <a:graphic>
          <a:graphicData uri="http://schemas.openxmlformats.org/presentationml/2006/ole">
            <p:oleObj spid="_x0000_s123906" name="Equation" r:id="rId3" imgW="3047760" imgH="520560" progId="Equation.DSMT4">
              <p:embed/>
            </p:oleObj>
          </a:graphicData>
        </a:graphic>
      </p:graphicFrame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6824663" y="4560888"/>
          <a:ext cx="1927225" cy="1230312"/>
        </p:xfrm>
        <a:graphic>
          <a:graphicData uri="http://schemas.openxmlformats.org/presentationml/2006/ole">
            <p:oleObj spid="_x0000_s123907" name="Equation" r:id="rId4" imgW="1193760" imgH="761760" progId="Equation.DSMT4">
              <p:embed/>
            </p:oleObj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10200" y="4003675"/>
            <a:ext cx="414338" cy="600075"/>
          </a:xfrm>
          <a:prstGeom prst="rect">
            <a:avLst/>
          </a:prstGeom>
          <a:gradFill rotWithShape="1">
            <a:gsLst>
              <a:gs pos="0">
                <a:srgbClr val="FF1A21">
                  <a:alpha val="50000"/>
                </a:srgbClr>
              </a:gs>
              <a:gs pos="30000">
                <a:srgbClr val="DD0002">
                  <a:alpha val="50000"/>
                </a:srgbClr>
              </a:gs>
              <a:gs pos="50000">
                <a:srgbClr val="C70000">
                  <a:alpha val="50000"/>
                </a:srgbClr>
              </a:gs>
              <a:gs pos="100000">
                <a:srgbClr val="7D0000">
                  <a:alpha val="50000"/>
                </a:srgbClr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rtl="0"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Suppression up to A=18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dirty="0" smtClean="0"/>
              <a:t>)</a:t>
            </a:r>
            <a:endParaRPr lang="he-IL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146050" y="4293096"/>
            <a:ext cx="8845550" cy="1879104"/>
          </a:xfrm>
        </p:spPr>
        <p:txBody>
          <a:bodyPr/>
          <a:lstStyle/>
          <a:p>
            <a:r>
              <a:rPr lang="en-US" dirty="0" smtClean="0"/>
              <a:t>QRPA calculations reach similar results.</a:t>
            </a:r>
          </a:p>
          <a:p>
            <a:endParaRPr lang="en-US" dirty="0" smtClean="0"/>
          </a:p>
          <a:p>
            <a:r>
              <a:rPr lang="en-US" dirty="0" smtClean="0"/>
              <a:t>Measurements of Ikeda sum-rule in </a:t>
            </a:r>
            <a:r>
              <a:rPr lang="en-US" baseline="30000" dirty="0" smtClean="0"/>
              <a:t>90</a:t>
            </a:r>
            <a:r>
              <a:rPr lang="en-US" dirty="0" smtClean="0"/>
              <a:t>Zr up to high energies</a:t>
            </a:r>
          </a:p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A35F-77C3-497C-97AD-FF09E0BFE434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82620" y="1052736"/>
            <a:ext cx="4217372" cy="3218874"/>
            <a:chOff x="282620" y="1052736"/>
            <a:chExt cx="4217372" cy="3218874"/>
          </a:xfrm>
        </p:grpSpPr>
        <p:pic>
          <p:nvPicPr>
            <p:cNvPr id="952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559" t="10600" r="8392" b="4561"/>
            <a:stretch>
              <a:fillRect/>
            </a:stretch>
          </p:blipFill>
          <p:spPr bwMode="auto">
            <a:xfrm>
              <a:off x="472533" y="1484784"/>
              <a:ext cx="3811435" cy="237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907704" y="1052736"/>
              <a:ext cx="1071127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400" b="1" i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sd</a:t>
              </a:r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shell</a:t>
              </a:r>
              <a:endParaRPr lang="he-IL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2620" y="3933056"/>
              <a:ext cx="4217372" cy="33855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1">
              <a:spAutoFit/>
            </a:bodyPr>
            <a:lstStyle/>
            <a:p>
              <a:pPr algn="l" rtl="0"/>
              <a:r>
                <a:rPr lang="en-US" sz="1600" dirty="0" smtClean="0"/>
                <a:t>Chou, Warburton, Brown, Phys. Rev. </a:t>
              </a:r>
              <a:r>
                <a:rPr lang="en-US" sz="1600" b="1" dirty="0" smtClean="0"/>
                <a:t>C47,</a:t>
              </a:r>
              <a:r>
                <a:rPr lang="en-US" sz="1600" dirty="0" smtClean="0"/>
                <a:t> 163 (1993)</a:t>
              </a:r>
              <a:endParaRPr lang="he-IL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4008" y="1052736"/>
            <a:ext cx="4156525" cy="3218874"/>
            <a:chOff x="4644008" y="1052736"/>
            <a:chExt cx="4156525" cy="3218874"/>
          </a:xfrm>
        </p:grpSpPr>
        <p:pic>
          <p:nvPicPr>
            <p:cNvPr id="12185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1340768"/>
              <a:ext cx="3801412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237177" y="1052736"/>
              <a:ext cx="1087156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400" b="1" i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pf</a:t>
              </a:r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shell</a:t>
              </a:r>
              <a:endParaRPr lang="he-IL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8024" y="3933056"/>
              <a:ext cx="4012509" cy="33855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1">
              <a:spAutoFit/>
            </a:bodyPr>
            <a:lstStyle/>
            <a:p>
              <a:pPr algn="l" rtl="0"/>
              <a:r>
                <a:rPr lang="en-US" sz="1600" dirty="0" smtClean="0"/>
                <a:t>Martinez-</a:t>
              </a:r>
              <a:r>
                <a:rPr lang="en-US" sz="1600" dirty="0" err="1" smtClean="0"/>
                <a:t>Pinedo</a:t>
              </a:r>
              <a:r>
                <a:rPr lang="en-US" sz="1600" dirty="0" smtClean="0"/>
                <a:t> </a:t>
              </a:r>
              <a:r>
                <a:rPr lang="en-US" sz="1600" i="1" dirty="0" smtClean="0"/>
                <a:t>et al</a:t>
              </a:r>
              <a:r>
                <a:rPr lang="en-US" sz="1600" dirty="0" smtClean="0"/>
                <a:t>, Phys. Rev. </a:t>
              </a:r>
              <a:r>
                <a:rPr lang="en-US" sz="1600" b="1" dirty="0" smtClean="0"/>
                <a:t>C53</a:t>
              </a:r>
              <a:r>
                <a:rPr lang="en-US" sz="1600" dirty="0" smtClean="0"/>
                <a:t>, 2602 (1996)</a:t>
              </a:r>
              <a:endParaRPr lang="he-IL" sz="16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03068" y="4797152"/>
            <a:ext cx="4340932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l" rtl="0"/>
            <a:r>
              <a:rPr lang="en-US" sz="1600" dirty="0" smtClean="0"/>
              <a:t>Alvarez-Rodriguez </a:t>
            </a:r>
            <a:r>
              <a:rPr lang="en-US" sz="1600" i="1" dirty="0" smtClean="0"/>
              <a:t>et al</a:t>
            </a:r>
            <a:r>
              <a:rPr lang="en-US" sz="1600" dirty="0" smtClean="0"/>
              <a:t>, Phys. Rev. </a:t>
            </a:r>
            <a:r>
              <a:rPr lang="en-US" sz="1600" b="1" dirty="0" smtClean="0"/>
              <a:t>C70</a:t>
            </a:r>
            <a:r>
              <a:rPr lang="en-US" sz="1600" dirty="0" smtClean="0"/>
              <a:t>, 064309 (2004)</a:t>
            </a:r>
            <a:endParaRPr lang="he-IL" sz="1600" b="1" dirty="0"/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805264"/>
            <a:ext cx="62960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195736" y="6453336"/>
            <a:ext cx="6478376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l" rtl="0"/>
            <a:r>
              <a:rPr lang="en-US" sz="1600" dirty="0" err="1" smtClean="0"/>
              <a:t>Sesano</a:t>
            </a:r>
            <a:r>
              <a:rPr lang="en-US" sz="1600" dirty="0" smtClean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, Phys. Rev. </a:t>
            </a:r>
            <a:r>
              <a:rPr lang="en-US" sz="1600" b="1" dirty="0" smtClean="0"/>
              <a:t>C79</a:t>
            </a:r>
            <a:r>
              <a:rPr lang="en-US" sz="1600" dirty="0" smtClean="0"/>
              <a:t>, 024602 (2004); </a:t>
            </a:r>
            <a:r>
              <a:rPr lang="en-US" sz="1600" dirty="0" err="1" smtClean="0"/>
              <a:t>Yako</a:t>
            </a:r>
            <a:r>
              <a:rPr lang="en-US" sz="1600" dirty="0" smtClean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, Phys. </a:t>
            </a:r>
            <a:r>
              <a:rPr lang="en-US" sz="1600" dirty="0" err="1" smtClean="0"/>
              <a:t>Lett</a:t>
            </a:r>
            <a:r>
              <a:rPr lang="en-US" sz="1600" dirty="0" smtClean="0"/>
              <a:t>. </a:t>
            </a:r>
            <a:r>
              <a:rPr lang="en-US" sz="1600" b="1" dirty="0" smtClean="0"/>
              <a:t>B615</a:t>
            </a:r>
            <a:r>
              <a:rPr lang="en-US" sz="1600" dirty="0" smtClean="0"/>
              <a:t>, 193 (2005)</a:t>
            </a:r>
            <a:endParaRPr lang="he-I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6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An effect that seems to increase with A.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This is not surprising: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Nucleons interact in nuclei.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Axial current is not conserved.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However: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VMC calculation of the β decay </a:t>
            </a:r>
            <a:r>
              <a:rPr lang="en-US" i="1" u="sng" baseline="30000" dirty="0" smtClean="0"/>
              <a:t>6</a:t>
            </a:r>
            <a:r>
              <a:rPr lang="en-US" i="1" u="sng" dirty="0" smtClean="0"/>
              <a:t>He(0</a:t>
            </a:r>
            <a:r>
              <a:rPr lang="en-US" i="1" u="sng" baseline="30000" dirty="0" smtClean="0"/>
              <a:t>+</a:t>
            </a:r>
            <a:r>
              <a:rPr lang="en-US" i="1" u="sng" dirty="0" smtClean="0"/>
              <a:t>)</a:t>
            </a:r>
            <a:r>
              <a:rPr lang="en-US" i="1" u="sng" dirty="0" smtClean="0">
                <a:sym typeface="Wingdings" pitchFamily="2" charset="2"/>
              </a:rPr>
              <a:t></a:t>
            </a:r>
            <a:r>
              <a:rPr lang="en-US" i="1" u="sng" baseline="30000" dirty="0" smtClean="0"/>
              <a:t>6</a:t>
            </a:r>
            <a:r>
              <a:rPr lang="en-US" i="1" u="sng" dirty="0" smtClean="0"/>
              <a:t>Li(1</a:t>
            </a:r>
            <a:r>
              <a:rPr lang="en-US" i="1" u="sng" baseline="30000" dirty="0" smtClean="0"/>
              <a:t>+</a:t>
            </a:r>
            <a:r>
              <a:rPr lang="en-US" i="1" u="sng" dirty="0" smtClean="0"/>
              <a:t>)</a:t>
            </a:r>
            <a:r>
              <a:rPr lang="en-US" dirty="0" smtClean="0"/>
              <a:t> used AV18/UIX with phenomenological MEC and found: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Single nucleon GT strength overestimates by 4% the experimental strength.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Adding MEC </a:t>
            </a:r>
            <a:r>
              <a:rPr lang="en-US" b="1" i="1" u="sng" dirty="0" smtClean="0"/>
              <a:t>worsens the overestimation to 5.4%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Are the VMC wave functions to blame?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Are the MEC to blame?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5301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AA3761-D72D-4EDC-B393-18FFB0C259D3}" type="slidenum">
              <a:rPr lang="en-US"/>
              <a:pPr/>
              <a:t>23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5267" y="61960"/>
            <a:ext cx="8807765" cy="91076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 smtClean="0">
                <a:latin typeface="Times"/>
                <a:ea typeface="+mj-ea"/>
                <a:cs typeface="Times"/>
              </a:rPr>
              <a:t>g</a:t>
            </a:r>
            <a:r>
              <a:rPr lang="en-US" i="1" baseline="-25000" dirty="0" err="1" smtClean="0">
                <a:latin typeface="Times"/>
                <a:ea typeface="+mj-ea"/>
                <a:cs typeface="Times"/>
              </a:rPr>
              <a:t>A</a:t>
            </a:r>
            <a:r>
              <a:rPr lang="en-US" dirty="0" smtClean="0">
                <a:ea typeface="+mj-ea"/>
              </a:rPr>
              <a:t> Quenching in nuclear matter:</a:t>
            </a:r>
            <a:endParaRPr lang="en-US" dirty="0">
              <a:ea typeface="+mj-ea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85987" y="5181600"/>
            <a:ext cx="6462713" cy="368300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Pervin</a:t>
            </a:r>
            <a:r>
              <a:rPr lang="en-US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 et al., Phys. Rev. 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C</a:t>
            </a:r>
            <a:r>
              <a:rPr lang="en-US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76, </a:t>
            </a:r>
            <a:r>
              <a:rPr lang="en-US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064319 (2007).</a:t>
            </a:r>
            <a:endParaRPr lang="en-US" dirty="0">
              <a:solidFill>
                <a:srgbClr val="000000"/>
              </a:solidFill>
              <a:latin typeface="Lucida Sans Unicode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85987" y="6259513"/>
            <a:ext cx="6462713" cy="369887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Schiavilla and Wiringa, Phys. Rev. C </a:t>
            </a:r>
            <a:r>
              <a:rPr lang="en-US" b="1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65, </a:t>
            </a:r>
            <a:r>
              <a:rPr lang="en-US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054302 (2002).</a:t>
            </a:r>
            <a:endParaRPr lang="en-US">
              <a:solidFill>
                <a:srgbClr val="000000"/>
              </a:solidFill>
              <a:latin typeface="Lucida Sans Unicode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the HH method to solve the 6 body problem, with </a:t>
            </a:r>
            <a:r>
              <a:rPr lang="en-US" b="1" i="1" dirty="0" smtClean="0">
                <a:solidFill>
                  <a:srgbClr val="FF0000"/>
                </a:solidFill>
              </a:rPr>
              <a:t>JISP16</a:t>
            </a:r>
            <a:r>
              <a:rPr lang="en-US" dirty="0" smtClean="0">
                <a:solidFill>
                  <a:srgbClr val="FF0000"/>
                </a:solidFill>
              </a:rPr>
              <a:t> NN </a:t>
            </a:r>
            <a:r>
              <a:rPr lang="en-US" dirty="0" smtClean="0"/>
              <a:t>potential.</a:t>
            </a:r>
          </a:p>
          <a:p>
            <a:r>
              <a:rPr lang="en-US" dirty="0" smtClean="0"/>
              <a:t>We use </a:t>
            </a:r>
            <a:r>
              <a:rPr lang="en-US" dirty="0" err="1" smtClean="0">
                <a:latin typeface="Symbol" pitchFamily="18" charset="2"/>
              </a:rPr>
              <a:t>c</a:t>
            </a:r>
            <a:r>
              <a:rPr lang="en-US" dirty="0" err="1" smtClean="0"/>
              <a:t>EFT</a:t>
            </a:r>
            <a:r>
              <a:rPr lang="en-US" dirty="0" smtClean="0"/>
              <a:t> axial MEC with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/>
              <a:t> </a:t>
            </a:r>
            <a:r>
              <a:rPr lang="en-US" dirty="0" smtClean="0"/>
              <a:t>fixed using triton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decay</a:t>
            </a:r>
          </a:p>
          <a:p>
            <a:r>
              <a:rPr lang="en-US" dirty="0" smtClean="0"/>
              <a:t>Very rapid convergence:</a:t>
            </a:r>
          </a:p>
        </p:txBody>
      </p:sp>
      <p:sp>
        <p:nvSpPr>
          <p:cNvPr id="56323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6565702" y="5657428"/>
            <a:ext cx="24765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539552" y="5676478"/>
            <a:ext cx="4572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05A4DBE-E1E1-4027-8626-0F547945775D}" type="slidenum">
              <a:rPr lang="en-US"/>
              <a:pPr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267" y="61960"/>
            <a:ext cx="8807765" cy="91076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aseline="30000" dirty="0" smtClean="0">
                <a:ea typeface="+mj-ea"/>
              </a:rPr>
              <a:t>6</a:t>
            </a:r>
            <a:r>
              <a:rPr lang="en-US" dirty="0" smtClean="0">
                <a:ea typeface="+mj-ea"/>
              </a:rPr>
              <a:t>He </a:t>
            </a:r>
            <a:r>
              <a:rPr lang="en-US" dirty="0" smtClean="0">
                <a:latin typeface="Symbol" charset="2"/>
                <a:ea typeface="+mj-ea"/>
                <a:cs typeface="Symbol" charset="2"/>
              </a:rPr>
              <a:t>b</a:t>
            </a:r>
            <a:r>
              <a:rPr lang="en-US" baseline="30000" dirty="0" smtClean="0">
                <a:latin typeface="Symbol" charset="2"/>
                <a:ea typeface="+mj-ea"/>
                <a:cs typeface="Symbol" charset="2"/>
              </a:rPr>
              <a:t>-</a:t>
            </a:r>
            <a:r>
              <a:rPr lang="en-US" dirty="0" smtClean="0">
                <a:ea typeface="+mj-ea"/>
              </a:rPr>
              <a:t> decay </a:t>
            </a:r>
            <a:endParaRPr lang="en-US" dirty="0">
              <a:ea typeface="+mj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3902" y="2742778"/>
            <a:ext cx="544671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9465" y="2818978"/>
            <a:ext cx="51054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8290" y="3161878"/>
            <a:ext cx="2889250" cy="646113"/>
          </a:xfrm>
          <a:prstGeom prst="rect">
            <a:avLst/>
          </a:prstGeom>
          <a:gradFill rotWithShape="1">
            <a:gsLst>
              <a:gs pos="0">
                <a:srgbClr val="2ABAE3"/>
              </a:gs>
              <a:gs pos="30000">
                <a:srgbClr val="0A99BE"/>
              </a:gs>
              <a:gs pos="50000">
                <a:srgbClr val="0086AA"/>
              </a:gs>
              <a:gs pos="100000">
                <a:srgbClr val="005269"/>
              </a:gs>
            </a:gsLst>
            <a:lin ang="54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E</a:t>
            </a:r>
            <a:r>
              <a:rPr lang="en-US" baseline="-25000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∞</a:t>
            </a:r>
            <a:r>
              <a:rPr lang="en-US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(</a:t>
            </a:r>
            <a:r>
              <a:rPr lang="en-US" baseline="30000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6</a:t>
            </a:r>
            <a:r>
              <a:rPr lang="en-US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He)=28.70(13) MeV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E</a:t>
            </a:r>
            <a:r>
              <a:rPr lang="en-US" baseline="-25000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exp</a:t>
            </a:r>
            <a:r>
              <a:rPr lang="en-US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(</a:t>
            </a:r>
            <a:r>
              <a:rPr lang="en-US" baseline="30000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6</a:t>
            </a:r>
            <a:r>
              <a:rPr lang="en-US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He)=29.269   MeV</a:t>
            </a:r>
            <a:endParaRPr lang="en-US" baseline="-25000">
              <a:solidFill>
                <a:srgbClr val="FFFFFF"/>
              </a:solidFill>
              <a:latin typeface="Lucida Sans Unicode" pitchFamily="34" charset="0"/>
              <a:ea typeface="MS PGothic" pitchFamily="34" charset="-128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8290" y="3960391"/>
            <a:ext cx="2889250" cy="646112"/>
          </a:xfrm>
          <a:prstGeom prst="rect">
            <a:avLst/>
          </a:prstGeom>
          <a:gradFill rotWithShape="1">
            <a:gsLst>
              <a:gs pos="0">
                <a:srgbClr val="2ABAE3"/>
              </a:gs>
              <a:gs pos="30000">
                <a:srgbClr val="0A99BE"/>
              </a:gs>
              <a:gs pos="50000">
                <a:srgbClr val="0086AA"/>
              </a:gs>
              <a:gs pos="100000">
                <a:srgbClr val="005269"/>
              </a:gs>
            </a:gsLst>
            <a:lin ang="54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E</a:t>
            </a:r>
            <a:r>
              <a:rPr lang="en-US" baseline="-25000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∞</a:t>
            </a:r>
            <a:r>
              <a:rPr lang="en-US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(</a:t>
            </a:r>
            <a:r>
              <a:rPr lang="en-US" baseline="30000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6</a:t>
            </a:r>
            <a:r>
              <a:rPr lang="en-US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Li)=31.46(5) MeV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E</a:t>
            </a:r>
            <a:r>
              <a:rPr lang="en-US" baseline="-25000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exp</a:t>
            </a:r>
            <a:r>
              <a:rPr lang="en-US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(</a:t>
            </a:r>
            <a:r>
              <a:rPr lang="en-US" baseline="30000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6</a:t>
            </a:r>
            <a:r>
              <a:rPr lang="en-US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Li)=31.995   MeV</a:t>
            </a:r>
            <a:endParaRPr lang="en-US" baseline="-25000">
              <a:solidFill>
                <a:srgbClr val="FFFFFF"/>
              </a:solidFill>
              <a:latin typeface="Lucida Sans Unicode" pitchFamily="34" charset="0"/>
              <a:ea typeface="MS PGothic" pitchFamily="34" charset="-12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8290" y="4744616"/>
            <a:ext cx="2889250" cy="646112"/>
          </a:xfrm>
          <a:prstGeom prst="rect">
            <a:avLst/>
          </a:prstGeom>
          <a:gradFill rotWithShape="1">
            <a:gsLst>
              <a:gs pos="0">
                <a:srgbClr val="2ABAE3"/>
              </a:gs>
              <a:gs pos="30000">
                <a:srgbClr val="0A99BE"/>
              </a:gs>
              <a:gs pos="50000">
                <a:srgbClr val="0086AA"/>
              </a:gs>
              <a:gs pos="100000">
                <a:srgbClr val="005269"/>
              </a:gs>
            </a:gsLst>
            <a:lin ang="54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GT|</a:t>
            </a:r>
            <a:r>
              <a:rPr lang="en-US" baseline="-25000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LO</a:t>
            </a:r>
            <a:r>
              <a:rPr lang="en-US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=2.225(2)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Lucida Sans Unicode" pitchFamily="34" charset="0"/>
                <a:ea typeface="MS PGothic" pitchFamily="34" charset="-128"/>
              </a:rPr>
              <a:t>GT=2.198(2)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7584" y="6309320"/>
            <a:ext cx="7959725" cy="368300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Vaintraub</a:t>
            </a:r>
            <a:r>
              <a:rPr lang="en-US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Barnea</a:t>
            </a:r>
            <a:r>
              <a:rPr lang="en-US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DG</a:t>
            </a:r>
            <a:r>
              <a:rPr lang="en-US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Phys. Rev. C, 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79</a:t>
            </a:r>
            <a:r>
              <a:rPr lang="en-US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 065501 (2009).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836712"/>
            <a:ext cx="7008812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6172200" y="6054824"/>
            <a:ext cx="24765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46050" y="6073874"/>
            <a:ext cx="4572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6B4359B-549E-40AE-B624-327B469F8B29}" type="slidenum">
              <a:rPr lang="en-US"/>
              <a:pPr/>
              <a:t>25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267" y="61960"/>
            <a:ext cx="8807765" cy="91076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aseline="30000" dirty="0" smtClean="0">
                <a:ea typeface="+mj-ea"/>
              </a:rPr>
              <a:t>6</a:t>
            </a:r>
            <a:r>
              <a:rPr lang="en-US" dirty="0" smtClean="0">
                <a:ea typeface="+mj-ea"/>
              </a:rPr>
              <a:t>He </a:t>
            </a:r>
            <a:r>
              <a:rPr lang="en-US" dirty="0" err="1" smtClean="0">
                <a:latin typeface="Symbol" charset="2"/>
                <a:ea typeface="+mj-ea"/>
                <a:cs typeface="Symbol" charset="2"/>
              </a:rPr>
              <a:t>b</a:t>
            </a:r>
            <a:r>
              <a:rPr lang="en-US" dirty="0" smtClean="0">
                <a:ea typeface="+mj-ea"/>
              </a:rPr>
              <a:t> decay </a:t>
            </a:r>
            <a:endParaRPr lang="en-US" dirty="0">
              <a:ea typeface="+mj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5738" y="2894112"/>
            <a:ext cx="2336800" cy="4238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0663" y="2573437"/>
            <a:ext cx="2336800" cy="4222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4800" y="2251174"/>
            <a:ext cx="2336800" cy="4238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2263" y="1913037"/>
            <a:ext cx="2336800" cy="4222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1463" y="1608237"/>
            <a:ext cx="2336800" cy="4222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354138" y="3165574"/>
            <a:ext cx="5272087" cy="322263"/>
          </a:xfrm>
          <a:prstGeom prst="line">
            <a:avLst/>
          </a:prstGeom>
          <a:ln w="3175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354138" y="3521174"/>
            <a:ext cx="5272087" cy="322263"/>
          </a:xfrm>
          <a:prstGeom prst="line">
            <a:avLst/>
          </a:prstGeom>
          <a:ln w="3175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371600" y="3808512"/>
            <a:ext cx="5254625" cy="423862"/>
            <a:chOff x="1371604" y="3945466"/>
            <a:chExt cx="5253830" cy="42333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371604" y="4300624"/>
              <a:ext cx="5253830" cy="1585"/>
            </a:xfrm>
            <a:prstGeom prst="line">
              <a:avLst/>
            </a:prstGeom>
            <a:ln w="317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5795298" y="3945466"/>
              <a:ext cx="474590" cy="42333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rtl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389063" y="4214912"/>
            <a:ext cx="5253037" cy="423862"/>
            <a:chOff x="1371604" y="3945466"/>
            <a:chExt cx="5253830" cy="42333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371604" y="4300624"/>
              <a:ext cx="5253830" cy="1585"/>
            </a:xfrm>
            <a:prstGeom prst="line">
              <a:avLst/>
            </a:prstGeom>
            <a:ln w="317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795047" y="3945466"/>
              <a:ext cx="474734" cy="42333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rtl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338263" y="4689574"/>
            <a:ext cx="5253037" cy="423863"/>
            <a:chOff x="1371604" y="3945466"/>
            <a:chExt cx="5253830" cy="423335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371604" y="4300623"/>
              <a:ext cx="5253830" cy="1586"/>
            </a:xfrm>
            <a:prstGeom prst="line">
              <a:avLst/>
            </a:prstGeom>
            <a:ln w="317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795047" y="3945466"/>
              <a:ext cx="474734" cy="42333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rtl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4379913" y="928787"/>
            <a:ext cx="4633912" cy="5343525"/>
          </a:xfrm>
          <a:solidFill>
            <a:srgbClr val="FFFFFF">
              <a:alpha val="69000"/>
            </a:srgb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The contact interaction that does not exist in pheno. MEC, has an opposite sign with respect to the long range one.</a:t>
            </a:r>
          </a:p>
          <a:p>
            <a:pPr>
              <a:lnSpc>
                <a:spcPct val="90000"/>
              </a:lnSpc>
            </a:pPr>
            <a:r>
              <a:rPr lang="en-US" smtClean="0"/>
              <a:t>The final GT is just 1.7% away from the experimental one! </a:t>
            </a:r>
          </a:p>
          <a:p>
            <a:pPr>
              <a:lnSpc>
                <a:spcPct val="90000"/>
              </a:lnSpc>
            </a:pPr>
            <a:r>
              <a:rPr lang="en-US" smtClean="0"/>
              <a:t>MEC brings the theory closer to experiment!</a:t>
            </a:r>
          </a:p>
          <a:p>
            <a:pPr>
              <a:lnSpc>
                <a:spcPct val="90000"/>
              </a:lnSpc>
            </a:pPr>
            <a:r>
              <a:rPr lang="en-US" smtClean="0"/>
              <a:t>No dependence on the cutoff!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46138" y="2030512"/>
            <a:ext cx="2806700" cy="646112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 algn="l" defTabSz="457200" rtl="0">
              <a:defRPr/>
            </a:pPr>
            <a:r>
              <a:rPr lang="en-US" dirty="0">
                <a:solidFill>
                  <a:prstClr val="black"/>
                </a:solidFill>
                <a:ea typeface="MS PGothic" pitchFamily="34" charset="-128"/>
              </a:rPr>
              <a:t>|GT|</a:t>
            </a:r>
            <a:r>
              <a:rPr lang="en-US" baseline="30000" dirty="0">
                <a:solidFill>
                  <a:prstClr val="black"/>
                </a:solidFill>
                <a:ea typeface="MS PGothic" pitchFamily="34" charset="-128"/>
              </a:rPr>
              <a:t>JISP16</a:t>
            </a:r>
            <a:r>
              <a:rPr lang="en-US" dirty="0">
                <a:solidFill>
                  <a:prstClr val="black"/>
                </a:solidFill>
                <a:ea typeface="MS PGothic" pitchFamily="34" charset="-128"/>
              </a:rPr>
              <a:t>(</a:t>
            </a:r>
            <a:r>
              <a:rPr lang="en-US" baseline="30000" dirty="0">
                <a:solidFill>
                  <a:prstClr val="black"/>
                </a:solidFill>
                <a:ea typeface="MS PGothic" pitchFamily="34" charset="-128"/>
              </a:rPr>
              <a:t>6</a:t>
            </a:r>
            <a:r>
              <a:rPr lang="en-US" dirty="0">
                <a:solidFill>
                  <a:prstClr val="black"/>
                </a:solidFill>
                <a:ea typeface="MS PGothic" pitchFamily="34" charset="-128"/>
              </a:rPr>
              <a:t>He)=2.198(7)</a:t>
            </a:r>
          </a:p>
          <a:p>
            <a:pPr algn="l" defTabSz="457200" rtl="0">
              <a:defRPr/>
            </a:pPr>
            <a:r>
              <a:rPr lang="en-US" dirty="0">
                <a:solidFill>
                  <a:prstClr val="black"/>
                </a:solidFill>
                <a:ea typeface="MS PGothic" pitchFamily="34" charset="-128"/>
              </a:rPr>
              <a:t>|GT|</a:t>
            </a:r>
            <a:r>
              <a:rPr lang="en-US" baseline="30000" dirty="0">
                <a:solidFill>
                  <a:prstClr val="black"/>
                </a:solidFill>
                <a:ea typeface="MS PGothic" pitchFamily="34" charset="-128"/>
              </a:rPr>
              <a:t>exp</a:t>
            </a:r>
            <a:r>
              <a:rPr lang="en-US" dirty="0">
                <a:solidFill>
                  <a:prstClr val="black"/>
                </a:solidFill>
                <a:ea typeface="MS PGothic" pitchFamily="34" charset="-128"/>
              </a:rPr>
              <a:t>(</a:t>
            </a:r>
            <a:r>
              <a:rPr lang="en-US" baseline="30000" dirty="0">
                <a:solidFill>
                  <a:prstClr val="black"/>
                </a:solidFill>
                <a:ea typeface="MS PGothic" pitchFamily="34" charset="-128"/>
              </a:rPr>
              <a:t>6</a:t>
            </a:r>
            <a:r>
              <a:rPr lang="en-US" dirty="0">
                <a:solidFill>
                  <a:prstClr val="black"/>
                </a:solidFill>
                <a:ea typeface="MS PGothic" pitchFamily="34" charset="-128"/>
              </a:rPr>
              <a:t>He)=2.161(5)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400800" y="0"/>
            <a:ext cx="1909762" cy="1111250"/>
            <a:chOff x="3751262" y="1970088"/>
            <a:chExt cx="5221681" cy="2443803"/>
          </a:xfrm>
        </p:grpSpPr>
        <p:pic>
          <p:nvPicPr>
            <p:cNvPr id="57364" name="Picture 1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4864" y="2351088"/>
              <a:ext cx="4235450" cy="2062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6265858" y="1981201"/>
              <a:ext cx="2707085" cy="744104"/>
            </a:xfrm>
            <a:prstGeom prst="rect">
              <a:avLst/>
            </a:prstGeom>
            <a:gradFill rotWithShape="1">
              <a:gsLst>
                <a:gs pos="0">
                  <a:srgbClr val="FFD7CD"/>
                </a:gs>
                <a:gs pos="35001">
                  <a:srgbClr val="FFCBBF"/>
                </a:gs>
                <a:gs pos="100000">
                  <a:srgbClr val="FFA189"/>
                </a:gs>
              </a:gsLst>
              <a:lin ang="5400000"/>
            </a:gradFill>
            <a:ln w="9525">
              <a:solidFill>
                <a:srgbClr val="EB641B"/>
              </a:solidFill>
              <a:miter lim="800000"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Lucida Sans Unicode" pitchFamily="34" charset="0"/>
                  <a:ea typeface="MS PGothic" pitchFamily="34" charset="-128"/>
                </a:rPr>
                <a:t>Contact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3751262" y="1970088"/>
              <a:ext cx="2268537" cy="744104"/>
            </a:xfrm>
            <a:prstGeom prst="rect">
              <a:avLst/>
            </a:prstGeom>
            <a:gradFill rotWithShape="1">
              <a:gsLst>
                <a:gs pos="0">
                  <a:srgbClr val="FFD7CD"/>
                </a:gs>
                <a:gs pos="35001">
                  <a:srgbClr val="FFCBBF"/>
                </a:gs>
                <a:gs pos="100000">
                  <a:srgbClr val="FFA189"/>
                </a:gs>
              </a:gsLst>
              <a:lin ang="5400000"/>
            </a:gradFill>
            <a:ln w="9525">
              <a:solidFill>
                <a:srgbClr val="EB641B"/>
              </a:solidFill>
              <a:miter lim="800000"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Lucida Sans Unicode" pitchFamily="34" charset="0"/>
                  <a:ea typeface="MS PGothic" pitchFamily="34" charset="-128"/>
                </a:rPr>
                <a:t>OPEC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4675" y="6453336"/>
            <a:ext cx="7959725" cy="368300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Vaintraub</a:t>
            </a:r>
            <a:r>
              <a:rPr lang="en-US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Barnea</a:t>
            </a:r>
            <a:r>
              <a:rPr lang="en-US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DG</a:t>
            </a:r>
            <a:r>
              <a:rPr lang="en-US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Phys. Rev. C, 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79</a:t>
            </a:r>
            <a:r>
              <a:rPr lang="en-US" dirty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 065501 (2009).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2" grpId="0" uiExpand="1" build="p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The inclusion of </a:t>
            </a:r>
            <a:r>
              <a:rPr lang="en-US" sz="2500" dirty="0" err="1" smtClean="0">
                <a:latin typeface="Symbol" pitchFamily="18" charset="2"/>
              </a:rPr>
              <a:t>c</a:t>
            </a:r>
            <a:r>
              <a:rPr lang="en-US" sz="2500" dirty="0" err="1" smtClean="0"/>
              <a:t>PT</a:t>
            </a:r>
            <a:r>
              <a:rPr lang="en-US" sz="2500" dirty="0" smtClean="0"/>
              <a:t> based MEC is helpful, even when one uses </a:t>
            </a:r>
            <a:r>
              <a:rPr lang="en-US" sz="2500" dirty="0" err="1" smtClean="0"/>
              <a:t>phen</a:t>
            </a:r>
            <a:r>
              <a:rPr lang="en-US" sz="2500" dirty="0" smtClean="0"/>
              <a:t>. interaction.</a:t>
            </a:r>
          </a:p>
          <a:p>
            <a:r>
              <a:rPr lang="en-US" sz="2500" dirty="0" smtClean="0"/>
              <a:t>The conclusion is that the </a:t>
            </a:r>
            <a:r>
              <a:rPr lang="en-US" sz="2500" dirty="0" smtClean="0">
                <a:solidFill>
                  <a:srgbClr val="FF0000"/>
                </a:solidFill>
              </a:rPr>
              <a:t>weak correlations</a:t>
            </a:r>
            <a:r>
              <a:rPr lang="en-US" sz="2500" dirty="0" smtClean="0"/>
              <a:t> inside the nucleus </a:t>
            </a:r>
            <a:r>
              <a:rPr lang="en-US" sz="2500" dirty="0" smtClean="0">
                <a:solidFill>
                  <a:srgbClr val="FF0000"/>
                </a:solidFill>
              </a:rPr>
              <a:t>can lead </a:t>
            </a:r>
            <a:r>
              <a:rPr lang="en-US" sz="2500" dirty="0" smtClean="0"/>
              <a:t>to </a:t>
            </a:r>
            <a:r>
              <a:rPr lang="en-US" sz="1800" dirty="0" smtClean="0">
                <a:solidFill>
                  <a:srgbClr val="FF0000"/>
                </a:solidFill>
              </a:rPr>
              <a:t>(at least part of)</a:t>
            </a:r>
            <a:r>
              <a:rPr lang="en-US" sz="2500" dirty="0" smtClean="0"/>
              <a:t> the </a:t>
            </a:r>
            <a:r>
              <a:rPr lang="en-US" sz="2500" dirty="0" smtClean="0">
                <a:solidFill>
                  <a:srgbClr val="FF0000"/>
                </a:solidFill>
              </a:rPr>
              <a:t>observed suppression</a:t>
            </a:r>
            <a:r>
              <a:rPr lang="en-US" sz="2500" dirty="0" smtClean="0"/>
              <a:t>. </a:t>
            </a:r>
          </a:p>
          <a:p>
            <a:endParaRPr lang="en-US" sz="2500" dirty="0" smtClean="0"/>
          </a:p>
        </p:txBody>
      </p:sp>
      <p:sp>
        <p:nvSpPr>
          <p:cNvPr id="5837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BFE9A0-D7CA-4524-BC50-73CC8410848C}" type="slidenum">
              <a:rPr lang="en-US"/>
              <a:pPr/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267" y="61960"/>
            <a:ext cx="8807765" cy="91076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400" baseline="30000" dirty="0" smtClean="0">
                <a:ea typeface="+mj-ea"/>
              </a:rPr>
              <a:t>6</a:t>
            </a:r>
            <a:r>
              <a:rPr lang="en-US" sz="3400" dirty="0" smtClean="0">
                <a:ea typeface="+mj-ea"/>
              </a:rPr>
              <a:t>He </a:t>
            </a:r>
            <a:r>
              <a:rPr lang="en-US" sz="3400" dirty="0" err="1" smtClean="0">
                <a:latin typeface="Symbol" charset="2"/>
                <a:ea typeface="+mj-ea"/>
                <a:cs typeface="Symbol" charset="2"/>
              </a:rPr>
              <a:t>b</a:t>
            </a:r>
            <a:r>
              <a:rPr lang="en-US" sz="3400" dirty="0" smtClean="0">
                <a:ea typeface="+mj-ea"/>
              </a:rPr>
              <a:t> decay and a hint to heavier nuclei</a:t>
            </a:r>
            <a:endParaRPr lang="en-US" sz="3400" dirty="0">
              <a:ea typeface="+mj-ea"/>
            </a:endParaRPr>
          </a:p>
        </p:txBody>
      </p:sp>
      <p:sp>
        <p:nvSpPr>
          <p:cNvPr id="9" name="Oval 8">
            <a:hlinkClick r:id="" action="ppaction://noaction"/>
          </p:cNvPr>
          <p:cNvSpPr/>
          <p:nvPr/>
        </p:nvSpPr>
        <p:spPr>
          <a:xfrm>
            <a:off x="304800" y="76200"/>
            <a:ext cx="609600" cy="6858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Action Button: Custom 9">
            <a:hlinkClick r:id="rId2" action="ppaction://hlinksldjump" highlightClick="1"/>
            <a:hlinkHover r:id="rId3" action="ppaction://hlinksldjump"/>
          </p:cNvPr>
          <p:cNvSpPr/>
          <p:nvPr/>
        </p:nvSpPr>
        <p:spPr>
          <a:xfrm>
            <a:off x="323528" y="0"/>
            <a:ext cx="936104" cy="764704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</a:t>
            </a:r>
            <a:r>
              <a:rPr lang="en-US" dirty="0" smtClean="0">
                <a:latin typeface="Symbol" pitchFamily="18" charset="2"/>
              </a:rPr>
              <a:t>nbb</a:t>
            </a:r>
            <a:r>
              <a:rPr lang="en-US" dirty="0" smtClean="0"/>
              <a:t> decays</a:t>
            </a:r>
            <a:endParaRPr lang="he-I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2492896"/>
            <a:ext cx="7772400" cy="3185318"/>
          </a:xfrm>
        </p:spPr>
        <p:txBody>
          <a:bodyPr/>
          <a:lstStyle/>
          <a:p>
            <a:pPr marL="82550" indent="1905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Rare second order weak decays.</a:t>
            </a:r>
          </a:p>
          <a:p>
            <a:pPr marL="82550" indent="1905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Needs massive </a:t>
            </a:r>
            <a:r>
              <a:rPr lang="en-US" dirty="0" err="1" smtClean="0">
                <a:solidFill>
                  <a:schemeClr val="tx1"/>
                </a:solidFill>
              </a:rPr>
              <a:t>Majorana</a:t>
            </a:r>
            <a:r>
              <a:rPr lang="en-US" dirty="0" smtClean="0">
                <a:solidFill>
                  <a:schemeClr val="tx1"/>
                </a:solidFill>
              </a:rPr>
              <a:t> neutrino (           ).</a:t>
            </a:r>
          </a:p>
          <a:p>
            <a:pPr marL="82550" indent="1905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momentum transfer ~100MeV/c, with respect to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decay, 2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nbb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82550" indent="1905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Biggest uncertainty is in the NME:</a:t>
            </a:r>
          </a:p>
          <a:p>
            <a:pPr marL="630238" lvl="1" indent="1905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Value of </a:t>
            </a:r>
            <a:r>
              <a:rPr lang="en-US" sz="2000" dirty="0" err="1" smtClean="0">
                <a:solidFill>
                  <a:schemeClr val="tx1"/>
                </a:solidFill>
              </a:rPr>
              <a:t>g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at 100 </a:t>
            </a:r>
            <a:r>
              <a:rPr lang="en-US" sz="2000" dirty="0" err="1" smtClean="0">
                <a:solidFill>
                  <a:schemeClr val="tx1"/>
                </a:solidFill>
              </a:rPr>
              <a:t>MeV</a:t>
            </a:r>
            <a:r>
              <a:rPr lang="en-US" sz="2000" dirty="0" smtClean="0">
                <a:solidFill>
                  <a:schemeClr val="tx1"/>
                </a:solidFill>
              </a:rPr>
              <a:t>/c.</a:t>
            </a:r>
          </a:p>
          <a:p>
            <a:pPr marL="630238" lvl="1" indent="1905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Nuclear calculation.</a:t>
            </a:r>
          </a:p>
          <a:p>
            <a:pPr marL="82550" indent="1905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NME needed:</a:t>
            </a:r>
          </a:p>
          <a:p>
            <a:pPr marL="630238" lvl="1" indent="1905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Estimate effective 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 mass.</a:t>
            </a:r>
          </a:p>
          <a:p>
            <a:pPr marL="630238" lvl="1" indent="1905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Predict the favorable decays.</a:t>
            </a:r>
          </a:p>
          <a:p>
            <a:pPr marL="630238" lvl="1" indent="1905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Catch systematic effects.</a:t>
            </a:r>
          </a:p>
          <a:p>
            <a:pPr marL="630238" lvl="1" indent="19050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630238" lvl="1" indent="19050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82550" indent="190500">
              <a:buFont typeface="Arial" pitchFamily="34" charset="0"/>
              <a:buChar char="•"/>
            </a:pP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3B7B-5652-4F48-B34A-36439E77C2B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943475"/>
            <a:ext cx="34004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283968" y="2996952"/>
          <a:ext cx="689017" cy="298574"/>
        </p:xfrm>
        <a:graphic>
          <a:graphicData uri="http://schemas.openxmlformats.org/presentationml/2006/ole">
            <p:oleObj spid="_x0000_s116738" name="Equation" r:id="rId4" imgW="380880" imgH="164880" progId="Equation.DSMT4">
              <p:embed/>
            </p:oleObj>
          </a:graphicData>
        </a:graphic>
      </p:graphicFrame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"/>
            <a:ext cx="3293393" cy="233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764704"/>
            <a:ext cx="5057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132856"/>
            <a:ext cx="4932039" cy="369332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Menendez, DG, Schwenk, in preparation.</a:t>
            </a:r>
            <a:endParaRPr lang="en-US" dirty="0">
              <a:solidFill>
                <a:srgbClr val="000000"/>
              </a:solidFill>
              <a:latin typeface="Lucida Sans Unicode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Reducing 2b-current to 1b-effective current</a:t>
            </a:r>
            <a:endParaRPr lang="he-IL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2-b currents are very hard to calculate in many-body approximations.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sum over one nucleon within a Fermi-gas approximation.</a:t>
            </a:r>
          </a:p>
          <a:p>
            <a:pPr lvl="1"/>
            <a:r>
              <a:rPr lang="en-US" dirty="0" smtClean="0"/>
              <a:t>exact for spin saturated nuclei</a:t>
            </a:r>
          </a:p>
          <a:p>
            <a:pPr lvl="1"/>
            <a:r>
              <a:rPr lang="en-US" dirty="0" smtClean="0"/>
              <a:t>Both for direct and exchange terms.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A35F-77C3-497C-97AD-FF09E0BFE43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3718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941168"/>
            <a:ext cx="3524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7704" y="6371480"/>
            <a:ext cx="6734175" cy="369888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Park, Jung, Min, Phys. Lett. </a:t>
            </a:r>
            <a:r>
              <a:rPr lang="en-US" b="1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B409, </a:t>
            </a:r>
            <a:r>
              <a:rPr lang="en-US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26 (1997).</a:t>
            </a:r>
            <a:endParaRPr lang="en-US">
              <a:solidFill>
                <a:srgbClr val="000000"/>
              </a:solidFill>
              <a:latin typeface="Lucida Sans Unicode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Reducing 2b-current to 1b-effective current</a:t>
            </a:r>
            <a:endParaRPr lang="he-I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total scattering operator: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effects of the 2b-current:</a:t>
            </a:r>
          </a:p>
          <a:p>
            <a:pPr lvl="1"/>
            <a:r>
              <a:rPr lang="en-US" dirty="0" smtClean="0"/>
              <a:t>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p=0</a:t>
            </a:r>
            <a:r>
              <a:rPr lang="en-US" dirty="0" smtClean="0"/>
              <a:t> reduction of 1b GT term.</a:t>
            </a:r>
          </a:p>
          <a:p>
            <a:pPr lvl="1"/>
            <a:r>
              <a:rPr lang="en-US" dirty="0" smtClean="0"/>
              <a:t>Increase as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grows.</a:t>
            </a:r>
          </a:p>
          <a:p>
            <a:pPr lvl="1"/>
            <a:r>
              <a:rPr lang="en-US" dirty="0" smtClean="0"/>
              <a:t>Proportional to </a:t>
            </a:r>
            <a:r>
              <a:rPr lang="en-US" i="1" dirty="0" smtClean="0">
                <a:latin typeface="Symbol" pitchFamily="18" charset="2"/>
              </a:rPr>
              <a:t>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enhanced in medium-heavy nuclei.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3B7B-5652-4F48-B34A-36439E77C2B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8962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228020"/>
            <a:ext cx="4932039" cy="369332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Menendez, DG, Schwenk, in preparation.</a:t>
            </a:r>
            <a:endParaRPr lang="en-US" dirty="0">
              <a:solidFill>
                <a:srgbClr val="000000"/>
              </a:solidFill>
              <a:latin typeface="Lucida Sans Unicode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5F32-2FC5-48D2-82BE-75E01CFB6CB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46050" y="990600"/>
            <a:ext cx="8931275" cy="5029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 smtClean="0"/>
              <a:t>What’s so great about reactions with weak probes?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 smtClean="0"/>
              <a:t>One can immediately relate </a:t>
            </a:r>
            <a:r>
              <a:rPr lang="en-US" sz="1800" b="1" i="1" dirty="0" smtClean="0">
                <a:solidFill>
                  <a:srgbClr val="FF0000"/>
                </a:solidFill>
              </a:rPr>
              <a:t>electro-weak reaction</a:t>
            </a:r>
            <a:r>
              <a:rPr lang="en-US" sz="1800" dirty="0" smtClean="0"/>
              <a:t> of a probe with nucleus to currents inside the nucleus. 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 smtClean="0"/>
              <a:t>The currents are </a:t>
            </a:r>
            <a:r>
              <a:rPr lang="en-US" sz="1800" b="1" i="1" dirty="0" smtClean="0">
                <a:solidFill>
                  <a:srgbClr val="FF0000"/>
                </a:solidFill>
              </a:rPr>
              <a:t>reflections</a:t>
            </a:r>
            <a:r>
              <a:rPr lang="en-US" sz="1800" dirty="0" smtClean="0"/>
              <a:t> of the </a:t>
            </a:r>
            <a:r>
              <a:rPr lang="en-US" sz="1800" b="1" i="1" dirty="0" smtClean="0">
                <a:solidFill>
                  <a:srgbClr val="FF0000"/>
                </a:solidFill>
              </a:rPr>
              <a:t>symmetries</a:t>
            </a:r>
            <a:r>
              <a:rPr lang="en-US" sz="1800" dirty="0" smtClean="0"/>
              <a:t> and </a:t>
            </a:r>
            <a:r>
              <a:rPr lang="en-US" sz="1800" b="1" i="1" dirty="0" smtClean="0">
                <a:solidFill>
                  <a:srgbClr val="FF0000"/>
                </a:solidFill>
              </a:rPr>
              <a:t>properties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of the nuclear interaction, in particular can be used to characterize the elusive </a:t>
            </a:r>
            <a:r>
              <a:rPr lang="en-US" sz="1800" b="1" i="1" dirty="0" smtClean="0">
                <a:solidFill>
                  <a:srgbClr val="FF0000"/>
                </a:solidFill>
              </a:rPr>
              <a:t>three nucleon force</a:t>
            </a:r>
            <a:r>
              <a:rPr lang="en-US" sz="1800" dirty="0" smtClean="0"/>
              <a:t>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 smtClean="0"/>
              <a:t>Thus, one can </a:t>
            </a:r>
            <a:r>
              <a:rPr lang="en-US" sz="1800" b="1" i="1" dirty="0" smtClean="0">
                <a:solidFill>
                  <a:srgbClr val="FF0000"/>
                </a:solidFill>
              </a:rPr>
              <a:t>relate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smtClean="0">
                <a:solidFill>
                  <a:srgbClr val="FF0000"/>
                </a:solidFill>
              </a:rPr>
              <a:t>electro-weak properties and reaction rates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with non-trivial properties not only of the </a:t>
            </a:r>
            <a:r>
              <a:rPr lang="en-US" sz="1800" b="1" i="1" dirty="0" smtClean="0">
                <a:solidFill>
                  <a:srgbClr val="FF0000"/>
                </a:solidFill>
              </a:rPr>
              <a:t>target</a:t>
            </a:r>
            <a:r>
              <a:rPr lang="en-US" sz="1800" dirty="0" smtClean="0"/>
              <a:t>, but also of the </a:t>
            </a:r>
            <a:r>
              <a:rPr lang="en-US" sz="1800" b="1" i="1" dirty="0" smtClean="0">
                <a:solidFill>
                  <a:srgbClr val="FF0000"/>
                </a:solidFill>
              </a:rPr>
              <a:t>fundamental theory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leading  to its structure!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None/>
            </a:pPr>
            <a:endParaRPr lang="en-US" sz="16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137218" name="AutoShape 2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705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7220" name="AutoShape 4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705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730750" y="1931987"/>
            <a:ext cx="4032250" cy="3816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1" name="Oval 5"/>
          <p:cNvSpPr>
            <a:spLocks noChangeArrowheads="1"/>
          </p:cNvSpPr>
          <p:nvPr/>
        </p:nvSpPr>
        <p:spPr bwMode="auto">
          <a:xfrm>
            <a:off x="7283450" y="3635375"/>
            <a:ext cx="228600" cy="2349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2" name="Line 7"/>
          <p:cNvSpPr>
            <a:spLocks noChangeShapeType="1"/>
          </p:cNvSpPr>
          <p:nvPr/>
        </p:nvSpPr>
        <p:spPr bwMode="auto">
          <a:xfrm>
            <a:off x="7458075" y="3849687"/>
            <a:ext cx="501650" cy="140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3" name="Line 8"/>
          <p:cNvSpPr>
            <a:spLocks noChangeShapeType="1"/>
          </p:cNvSpPr>
          <p:nvPr/>
        </p:nvSpPr>
        <p:spPr bwMode="auto">
          <a:xfrm>
            <a:off x="7429500" y="3865562"/>
            <a:ext cx="501650" cy="140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4" name="Line 10"/>
          <p:cNvSpPr>
            <a:spLocks noChangeShapeType="1"/>
          </p:cNvSpPr>
          <p:nvPr/>
        </p:nvSpPr>
        <p:spPr bwMode="auto">
          <a:xfrm>
            <a:off x="7389813" y="3865562"/>
            <a:ext cx="508000" cy="142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5" name="Line 12"/>
          <p:cNvSpPr>
            <a:spLocks noChangeShapeType="1"/>
          </p:cNvSpPr>
          <p:nvPr/>
        </p:nvSpPr>
        <p:spPr bwMode="auto">
          <a:xfrm flipV="1">
            <a:off x="7418388" y="2362200"/>
            <a:ext cx="331788" cy="1252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6" name="Line 13"/>
          <p:cNvSpPr>
            <a:spLocks noChangeShapeType="1"/>
          </p:cNvSpPr>
          <p:nvPr/>
        </p:nvSpPr>
        <p:spPr bwMode="auto">
          <a:xfrm flipV="1">
            <a:off x="7458075" y="2376487"/>
            <a:ext cx="320675" cy="129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7" name="Line 14"/>
          <p:cNvSpPr>
            <a:spLocks noChangeShapeType="1"/>
          </p:cNvSpPr>
          <p:nvPr/>
        </p:nvSpPr>
        <p:spPr bwMode="auto">
          <a:xfrm flipV="1">
            <a:off x="7494588" y="2371725"/>
            <a:ext cx="339725" cy="127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8" name="Line 15"/>
          <p:cNvSpPr>
            <a:spLocks noChangeShapeType="1"/>
          </p:cNvSpPr>
          <p:nvPr/>
        </p:nvSpPr>
        <p:spPr bwMode="auto">
          <a:xfrm flipH="1">
            <a:off x="7518400" y="4203700"/>
            <a:ext cx="42863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9" name="Line 16"/>
          <p:cNvSpPr>
            <a:spLocks noChangeShapeType="1"/>
          </p:cNvSpPr>
          <p:nvPr/>
        </p:nvSpPr>
        <p:spPr bwMode="auto">
          <a:xfrm>
            <a:off x="7569200" y="4205287"/>
            <a:ext cx="134938" cy="87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0" name="Line 17"/>
          <p:cNvSpPr>
            <a:spLocks noChangeShapeType="1"/>
          </p:cNvSpPr>
          <p:nvPr/>
        </p:nvSpPr>
        <p:spPr bwMode="auto">
          <a:xfrm flipV="1">
            <a:off x="7439025" y="3005137"/>
            <a:ext cx="180975" cy="9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1" name="Line 18"/>
          <p:cNvSpPr>
            <a:spLocks noChangeShapeType="1"/>
          </p:cNvSpPr>
          <p:nvPr/>
        </p:nvSpPr>
        <p:spPr bwMode="auto">
          <a:xfrm>
            <a:off x="7626350" y="3005137"/>
            <a:ext cx="85725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92" name="Object 4"/>
          <p:cNvGraphicFramePr>
            <a:graphicFrameLocks noChangeAspect="1"/>
          </p:cNvGraphicFramePr>
          <p:nvPr/>
        </p:nvGraphicFramePr>
        <p:xfrm>
          <a:off x="7778750" y="4429125"/>
          <a:ext cx="819150" cy="261938"/>
        </p:xfrm>
        <a:graphic>
          <a:graphicData uri="http://schemas.openxmlformats.org/presentationml/2006/ole">
            <p:oleObj spid="_x0000_s75778" name="Equation" r:id="rId4" imgW="774761" imgH="241592" progId="Equation.3">
              <p:embed/>
            </p:oleObj>
          </a:graphicData>
        </a:graphic>
      </p:graphicFrame>
      <p:graphicFrame>
        <p:nvGraphicFramePr>
          <p:cNvPr id="93" name="Object 5"/>
          <p:cNvGraphicFramePr>
            <a:graphicFrameLocks noChangeAspect="1"/>
          </p:cNvGraphicFramePr>
          <p:nvPr/>
        </p:nvGraphicFramePr>
        <p:xfrm>
          <a:off x="7723188" y="2886075"/>
          <a:ext cx="941388" cy="303213"/>
        </p:xfrm>
        <a:graphic>
          <a:graphicData uri="http://schemas.openxmlformats.org/presentationml/2006/ole">
            <p:oleObj spid="_x0000_s75779" name="Equation" r:id="rId5" imgW="889397" imgH="279797" progId="Equation.DSMT4">
              <p:embed/>
            </p:oleObj>
          </a:graphicData>
        </a:graphic>
      </p:graphicFrame>
      <p:grpSp>
        <p:nvGrpSpPr>
          <p:cNvPr id="2" name="Group 50"/>
          <p:cNvGrpSpPr/>
          <p:nvPr/>
        </p:nvGrpSpPr>
        <p:grpSpPr>
          <a:xfrm>
            <a:off x="5435600" y="3386137"/>
            <a:ext cx="1857375" cy="784226"/>
            <a:chOff x="5435600" y="3124200"/>
            <a:chExt cx="1857375" cy="784226"/>
          </a:xfrm>
        </p:grpSpPr>
        <p:pic>
          <p:nvPicPr>
            <p:cNvPr id="95" name="Picture 4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35600" y="3228975"/>
              <a:ext cx="185737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6" name="Object 8"/>
            <p:cNvGraphicFramePr>
              <a:graphicFrameLocks noChangeAspect="1"/>
            </p:cNvGraphicFramePr>
            <p:nvPr/>
          </p:nvGraphicFramePr>
          <p:xfrm>
            <a:off x="6089650" y="3124200"/>
            <a:ext cx="685800" cy="234950"/>
          </p:xfrm>
          <a:graphic>
            <a:graphicData uri="http://schemas.openxmlformats.org/presentationml/2006/ole">
              <p:oleObj spid="_x0000_s75780" name="Equation" r:id="rId7" imgW="647700" imgH="215900" progId="Equation.3">
                <p:embed/>
              </p:oleObj>
            </a:graphicData>
          </a:graphic>
        </p:graphicFrame>
        <p:graphicFrame>
          <p:nvGraphicFramePr>
            <p:cNvPr id="97" name="Object 10"/>
            <p:cNvGraphicFramePr>
              <a:graphicFrameLocks noChangeAspect="1"/>
            </p:cNvGraphicFramePr>
            <p:nvPr/>
          </p:nvGraphicFramePr>
          <p:xfrm>
            <a:off x="5881688" y="3524251"/>
            <a:ext cx="798512" cy="384175"/>
          </p:xfrm>
          <a:graphic>
            <a:graphicData uri="http://schemas.openxmlformats.org/presentationml/2006/ole">
              <p:oleObj spid="_x0000_s75781" name="Equation" r:id="rId8" imgW="482400" imgH="228600" progId="Equation.DSMT4">
                <p:embed/>
              </p:oleObj>
            </a:graphicData>
          </a:graphic>
        </p:graphicFrame>
      </p:grpSp>
      <p:graphicFrame>
        <p:nvGraphicFramePr>
          <p:cNvPr id="98" name="Object 2"/>
          <p:cNvGraphicFramePr>
            <a:graphicFrameLocks noChangeAspect="1"/>
          </p:cNvGraphicFramePr>
          <p:nvPr/>
        </p:nvGraphicFramePr>
        <p:xfrm>
          <a:off x="1143000" y="1905000"/>
          <a:ext cx="2744788" cy="552450"/>
        </p:xfrm>
        <a:graphic>
          <a:graphicData uri="http://schemas.openxmlformats.org/presentationml/2006/ole">
            <p:oleObj spid="_x0000_s75782" name="Equation" r:id="rId9" imgW="1663560" imgH="330120" progId="Equation.DSMT4">
              <p:embed/>
            </p:oleObj>
          </a:graphicData>
        </a:graphic>
      </p:graphicFrame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724400" y="5729287"/>
            <a:ext cx="3973513" cy="1085850"/>
            <a:chOff x="4724400" y="5467350"/>
            <a:chExt cx="3974116" cy="1085850"/>
          </a:xfrm>
        </p:grpSpPr>
        <p:sp>
          <p:nvSpPr>
            <p:cNvPr id="100" name="Rounded Rectangle 99"/>
            <p:cNvSpPr/>
            <p:nvPr/>
          </p:nvSpPr>
          <p:spPr>
            <a:xfrm>
              <a:off x="4724400" y="5512994"/>
              <a:ext cx="3974116" cy="104020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graphicFrame>
          <p:nvGraphicFramePr>
            <p:cNvPr id="101" name="Object 12"/>
            <p:cNvGraphicFramePr>
              <a:graphicFrameLocks noChangeAspect="1"/>
            </p:cNvGraphicFramePr>
            <p:nvPr/>
          </p:nvGraphicFramePr>
          <p:xfrm>
            <a:off x="4749804" y="5467350"/>
            <a:ext cx="3929659" cy="1020763"/>
          </p:xfrm>
          <a:graphic>
            <a:graphicData uri="http://schemas.openxmlformats.org/presentationml/2006/ole">
              <p:oleObj spid="_x0000_s75783" name="Equation" r:id="rId10" imgW="2539800" imgH="660240" progId="Equation.DSMT4">
                <p:embed/>
              </p:oleObj>
            </a:graphicData>
          </a:graphic>
        </p:graphicFrame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2846388" y="1947862"/>
            <a:ext cx="1311275" cy="1909763"/>
            <a:chOff x="2846387" y="1685925"/>
            <a:chExt cx="1311275" cy="1909763"/>
          </a:xfrm>
        </p:grpSpPr>
        <p:sp>
          <p:nvSpPr>
            <p:cNvPr id="103" name="Text Box 49"/>
            <p:cNvSpPr txBox="1">
              <a:spLocks noChangeArrowheads="1"/>
            </p:cNvSpPr>
            <p:nvPr/>
          </p:nvSpPr>
          <p:spPr bwMode="auto">
            <a:xfrm>
              <a:off x="2846387" y="2884488"/>
              <a:ext cx="1311275" cy="711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ea typeface="MS PGothic" pitchFamily="34" charset="-128"/>
                </a:rPr>
                <a:t>Nuclear current</a:t>
              </a:r>
            </a:p>
          </p:txBody>
        </p:sp>
        <p:sp>
          <p:nvSpPr>
            <p:cNvPr id="104" name="Line 51"/>
            <p:cNvSpPr>
              <a:spLocks noChangeShapeType="1"/>
            </p:cNvSpPr>
            <p:nvPr/>
          </p:nvSpPr>
          <p:spPr bwMode="auto">
            <a:xfrm flipH="1" flipV="1">
              <a:off x="3227387" y="2046288"/>
              <a:ext cx="304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3081337" y="1685925"/>
              <a:ext cx="712787" cy="463550"/>
            </a:xfrm>
            <a:prstGeom prst="roundRect">
              <a:avLst/>
            </a:prstGeom>
            <a:blipFill dpi="0" rotWithShape="1">
              <a:blip r:embed="rId11">
                <a:alphaModFix amt="38000"/>
                <a:duotone>
                  <a:schemeClr val="accent1">
                    <a:tint val="30000"/>
                    <a:satMod val="300000"/>
                  </a:schemeClr>
                  <a:schemeClr val="accent1">
                    <a:tint val="40000"/>
                    <a:satMod val="200000"/>
                  </a:schemeClr>
                </a:duotone>
              </a:blip>
              <a:srcRect/>
              <a:tile tx="0" ty="0" sx="70000" sy="70000" flip="none" algn="ctr"/>
            </a:blip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1093788" y="1947862"/>
            <a:ext cx="1987550" cy="1844675"/>
            <a:chOff x="1093787" y="1685925"/>
            <a:chExt cx="1987550" cy="1844675"/>
          </a:xfrm>
        </p:grpSpPr>
        <p:sp>
          <p:nvSpPr>
            <p:cNvPr id="107" name="Text Box 48"/>
            <p:cNvSpPr txBox="1">
              <a:spLocks noChangeArrowheads="1"/>
            </p:cNvSpPr>
            <p:nvPr/>
          </p:nvSpPr>
          <p:spPr bwMode="auto">
            <a:xfrm>
              <a:off x="1093787" y="2819400"/>
              <a:ext cx="1311275" cy="711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ea typeface="MS PGothic" pitchFamily="34" charset="-128"/>
                </a:rPr>
                <a:t>Lepton current</a:t>
              </a:r>
            </a:p>
          </p:txBody>
        </p:sp>
        <p:sp>
          <p:nvSpPr>
            <p:cNvPr id="108" name="Line 50"/>
            <p:cNvSpPr>
              <a:spLocks noChangeShapeType="1"/>
            </p:cNvSpPr>
            <p:nvPr/>
          </p:nvSpPr>
          <p:spPr bwMode="auto">
            <a:xfrm flipV="1">
              <a:off x="1931987" y="2133600"/>
              <a:ext cx="533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2362200" y="1685925"/>
              <a:ext cx="719137" cy="447675"/>
            </a:xfrm>
            <a:prstGeom prst="roundRect">
              <a:avLst/>
            </a:prstGeom>
            <a:blipFill dpi="0" rotWithShape="1">
              <a:blip r:embed="rId11">
                <a:alphaModFix amt="60000"/>
                <a:duotone>
                  <a:schemeClr val="accent3">
                    <a:shade val="22000"/>
                    <a:satMod val="160000"/>
                  </a:schemeClr>
                  <a:schemeClr val="accent3">
                    <a:shade val="45000"/>
                    <a:satMod val="100000"/>
                  </a:schemeClr>
                </a:duotone>
              </a:blip>
              <a:srcRect/>
              <a:tile tx="0" ty="0" sx="65000" sy="65000" flip="none" algn="ctr"/>
            </a:blip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9" name="Group 104"/>
          <p:cNvGrpSpPr>
            <a:grpSpLocks/>
          </p:cNvGrpSpPr>
          <p:nvPr/>
        </p:nvGrpSpPr>
        <p:grpSpPr bwMode="auto">
          <a:xfrm>
            <a:off x="457200" y="4767262"/>
            <a:ext cx="3876675" cy="1590675"/>
            <a:chOff x="609600" y="4343400"/>
            <a:chExt cx="3877083" cy="1590020"/>
          </a:xfrm>
        </p:grpSpPr>
        <p:sp>
          <p:nvSpPr>
            <p:cNvPr id="111" name="TextBox 101"/>
            <p:cNvSpPr txBox="1">
              <a:spLocks noChangeArrowheads="1"/>
            </p:cNvSpPr>
            <p:nvPr/>
          </p:nvSpPr>
          <p:spPr bwMode="auto">
            <a:xfrm>
              <a:off x="990600" y="4343400"/>
              <a:ext cx="32385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black"/>
                  </a:solidFill>
                  <a:ea typeface="MS PGothic" pitchFamily="34" charset="-128"/>
                </a:rPr>
                <a:t>Scattering operator </a:t>
              </a:r>
            </a:p>
          </p:txBody>
        </p:sp>
        <p:sp>
          <p:nvSpPr>
            <p:cNvPr id="112" name="TextBox 102"/>
            <p:cNvSpPr txBox="1">
              <a:spLocks noChangeArrowheads="1"/>
            </p:cNvSpPr>
            <p:nvPr/>
          </p:nvSpPr>
          <p:spPr bwMode="auto">
            <a:xfrm>
              <a:off x="609600" y="5410200"/>
              <a:ext cx="387708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prstClr val="black"/>
                  </a:solidFill>
                  <a:ea typeface="MS PGothic" pitchFamily="34" charset="-128"/>
                </a:rPr>
                <a:t>Currents in the nucleus</a:t>
              </a:r>
            </a:p>
          </p:txBody>
        </p:sp>
        <p:sp>
          <p:nvSpPr>
            <p:cNvPr id="113" name="Up-Down Arrow Callout 112"/>
            <p:cNvSpPr/>
            <p:nvPr/>
          </p:nvSpPr>
          <p:spPr>
            <a:xfrm>
              <a:off x="2362200" y="4876800"/>
              <a:ext cx="533400" cy="609600"/>
            </a:xfrm>
            <a:prstGeom prst="up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10" name="Group 49"/>
          <p:cNvGrpSpPr/>
          <p:nvPr/>
        </p:nvGrpSpPr>
        <p:grpSpPr>
          <a:xfrm>
            <a:off x="4872038" y="2081212"/>
            <a:ext cx="614362" cy="3446463"/>
            <a:chOff x="4852988" y="1819275"/>
            <a:chExt cx="614362" cy="3446463"/>
          </a:xfrm>
        </p:grpSpPr>
        <p:sp>
          <p:nvSpPr>
            <p:cNvPr id="115" name="Line 19"/>
            <p:cNvSpPr>
              <a:spLocks noChangeShapeType="1"/>
            </p:cNvSpPr>
            <p:nvPr/>
          </p:nvSpPr>
          <p:spPr bwMode="auto">
            <a:xfrm flipV="1">
              <a:off x="4951413" y="3587750"/>
              <a:ext cx="363538" cy="136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11" name="Group 48"/>
            <p:cNvGrpSpPr/>
            <p:nvPr/>
          </p:nvGrpSpPr>
          <p:grpSpPr>
            <a:xfrm>
              <a:off x="4852988" y="1819275"/>
              <a:ext cx="614362" cy="3446463"/>
              <a:chOff x="4852988" y="1819275"/>
              <a:chExt cx="614362" cy="3446463"/>
            </a:xfrm>
          </p:grpSpPr>
          <p:sp>
            <p:nvSpPr>
              <p:cNvPr id="117" name="Oval 6"/>
              <p:cNvSpPr>
                <a:spLocks noChangeArrowheads="1"/>
              </p:cNvSpPr>
              <p:nvPr/>
            </p:nvSpPr>
            <p:spPr bwMode="auto">
              <a:xfrm>
                <a:off x="5238750" y="3390900"/>
                <a:ext cx="228600" cy="23495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18" name="Line 20"/>
              <p:cNvSpPr>
                <a:spLocks noChangeShapeType="1"/>
              </p:cNvSpPr>
              <p:nvPr/>
            </p:nvSpPr>
            <p:spPr bwMode="auto">
              <a:xfrm flipH="1" flipV="1">
                <a:off x="4951413" y="2085975"/>
                <a:ext cx="363538" cy="13128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l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dirty="0">
                  <a:solidFill>
                    <a:prstClr val="black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graphicFrame>
            <p:nvGraphicFramePr>
              <p:cNvPr id="119" name="Object 3"/>
              <p:cNvGraphicFramePr>
                <a:graphicFrameLocks noChangeAspect="1"/>
              </p:cNvGraphicFramePr>
              <p:nvPr/>
            </p:nvGraphicFramePr>
            <p:xfrm>
              <a:off x="4852988" y="5030788"/>
              <a:ext cx="127000" cy="234950"/>
            </p:xfrm>
            <a:graphic>
              <a:graphicData uri="http://schemas.openxmlformats.org/presentationml/2006/ole">
                <p:oleObj spid="_x0000_s75784" name="Equation" r:id="rId12" imgW="76200" imgH="139700" progId="Equation.3">
                  <p:embed/>
                </p:oleObj>
              </a:graphicData>
            </a:graphic>
          </p:graphicFrame>
          <p:graphicFrame>
            <p:nvGraphicFramePr>
              <p:cNvPr id="120" name="Object 6"/>
              <p:cNvGraphicFramePr>
                <a:graphicFrameLocks noChangeAspect="1"/>
              </p:cNvGraphicFramePr>
              <p:nvPr/>
            </p:nvGraphicFramePr>
            <p:xfrm>
              <a:off x="5214144" y="4129088"/>
              <a:ext cx="201612" cy="263525"/>
            </p:xfrm>
            <a:graphic>
              <a:graphicData uri="http://schemas.openxmlformats.org/presentationml/2006/ole">
                <p:oleObj spid="_x0000_s75785" name="Equation" r:id="rId13" imgW="190440" imgH="241200" progId="Equation.DSMT4">
                  <p:embed/>
                </p:oleObj>
              </a:graphicData>
            </a:graphic>
          </p:graphicFrame>
          <p:graphicFrame>
            <p:nvGraphicFramePr>
              <p:cNvPr id="121" name="Object 7"/>
              <p:cNvGraphicFramePr>
                <a:graphicFrameLocks noChangeAspect="1"/>
              </p:cNvGraphicFramePr>
              <p:nvPr/>
            </p:nvGraphicFramePr>
            <p:xfrm>
              <a:off x="5214144" y="2574925"/>
              <a:ext cx="201613" cy="261938"/>
            </p:xfrm>
            <a:graphic>
              <a:graphicData uri="http://schemas.openxmlformats.org/presentationml/2006/ole">
                <p:oleObj spid="_x0000_s75786" name="Equation" r:id="rId14" imgW="190440" imgH="241200" progId="Equation.DSMT4">
                  <p:embed/>
                </p:oleObj>
              </a:graphicData>
            </a:graphic>
          </p:graphicFrame>
          <p:graphicFrame>
            <p:nvGraphicFramePr>
              <p:cNvPr id="122" name="Object 9"/>
              <p:cNvGraphicFramePr>
                <a:graphicFrameLocks noChangeAspect="1"/>
              </p:cNvGraphicFramePr>
              <p:nvPr/>
            </p:nvGraphicFramePr>
            <p:xfrm>
              <a:off x="4859338" y="1819275"/>
              <a:ext cx="125413" cy="233363"/>
            </p:xfrm>
            <a:graphic>
              <a:graphicData uri="http://schemas.openxmlformats.org/presentationml/2006/ole">
                <p:oleObj spid="_x0000_s75787" name="Equation" r:id="rId15" imgW="76200" imgH="139700" progId="Equation.3">
                  <p:embed/>
                </p:oleObj>
              </a:graphicData>
            </a:graphic>
          </p:graphicFrame>
        </p:grpSp>
      </p:grpSp>
      <p:grpSp>
        <p:nvGrpSpPr>
          <p:cNvPr id="12" name="Group 57"/>
          <p:cNvGrpSpPr/>
          <p:nvPr/>
        </p:nvGrpSpPr>
        <p:grpSpPr>
          <a:xfrm>
            <a:off x="1281113" y="3935412"/>
            <a:ext cx="2251075" cy="715963"/>
            <a:chOff x="1281113" y="3673475"/>
            <a:chExt cx="2251075" cy="715963"/>
          </a:xfrm>
        </p:grpSpPr>
        <p:sp>
          <p:nvSpPr>
            <p:cNvPr id="124" name="Rounded Rectangle 123"/>
            <p:cNvSpPr/>
            <p:nvPr/>
          </p:nvSpPr>
          <p:spPr>
            <a:xfrm>
              <a:off x="1281244" y="3701256"/>
              <a:ext cx="2250944" cy="6588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white"/>
                </a:solidFill>
              </a:endParaRPr>
            </a:p>
          </p:txBody>
        </p:sp>
        <p:graphicFrame>
          <p:nvGraphicFramePr>
            <p:cNvPr id="125" name="Object 124"/>
            <p:cNvGraphicFramePr>
              <a:graphicFrameLocks noChangeAspect="1"/>
            </p:cNvGraphicFramePr>
            <p:nvPr/>
          </p:nvGraphicFramePr>
          <p:xfrm>
            <a:off x="1281113" y="3673475"/>
            <a:ext cx="2251075" cy="715963"/>
          </p:xfrm>
          <a:graphic>
            <a:graphicData uri="http://schemas.openxmlformats.org/presentationml/2006/ole">
              <p:oleObj spid="_x0000_s75788" name="Equation" r:id="rId16" imgW="1041120" imgH="33012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2257 4.81481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endParaRPr lang="he-IL" baseline="-25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fix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 to reproduce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p=0</a:t>
            </a:r>
            <a:r>
              <a:rPr lang="en-US" i="1" dirty="0" smtClean="0"/>
              <a:t> </a:t>
            </a:r>
            <a:r>
              <a:rPr lang="en-US" dirty="0" smtClean="0"/>
              <a:t>GT quenching, assuming that all the quenching is due to exchange currents:</a:t>
            </a:r>
          </a:p>
          <a:p>
            <a:pPr marL="890588" lvl="1" indent="-571500">
              <a:buFont typeface="+mj-lt"/>
              <a:buAutoNum type="romanUcPeriod"/>
            </a:pPr>
            <a:r>
              <a:rPr lang="en-US" dirty="0" smtClean="0"/>
              <a:t>Around the experimental value: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q=0.96</a:t>
            </a:r>
            <a:r>
              <a:rPr lang="en-US" dirty="0" smtClean="0"/>
              <a:t>.</a:t>
            </a:r>
          </a:p>
          <a:p>
            <a:pPr marL="890588" lvl="1" indent="-571500">
              <a:buFont typeface="+mj-lt"/>
              <a:buAutoNum type="romanUcPeriod"/>
            </a:pPr>
            <a:r>
              <a:rPr lang="en-US" dirty="0" smtClean="0"/>
              <a:t>Around the theoretical discrepancy: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q=0.74</a:t>
            </a:r>
            <a:r>
              <a:rPr lang="en-US" dirty="0" smtClean="0"/>
              <a:t>.</a:t>
            </a:r>
          </a:p>
          <a:p>
            <a:pPr marL="615950" indent="-571500"/>
            <a:r>
              <a:rPr lang="en-US" dirty="0" smtClean="0"/>
              <a:t>So:</a:t>
            </a:r>
          </a:p>
          <a:p>
            <a:pPr marL="615950" indent="-571500"/>
            <a:endParaRPr lang="en-US" dirty="0" smtClean="0"/>
          </a:p>
          <a:p>
            <a:pPr marL="890588" lvl="1" indent="-571500">
              <a:buNone/>
            </a:pPr>
            <a:endParaRPr lang="he-IL" dirty="0" smtClean="0"/>
          </a:p>
          <a:p>
            <a:pPr marL="890588" lvl="1" indent="-571500">
              <a:buNone/>
            </a:pP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A35F-77C3-497C-97AD-FF09E0BFE43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 l="51828" t="6561" r="8406" b="78934"/>
          <a:stretch>
            <a:fillRect/>
          </a:stretch>
        </p:blipFill>
        <p:spPr bwMode="auto">
          <a:xfrm>
            <a:off x="1187624" y="3429000"/>
            <a:ext cx="64087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1b+2b current as a function of density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3B7B-5652-4F48-B34A-36439E77C2B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30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238" y="1196752"/>
            <a:ext cx="7727194" cy="477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2b currents on GT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3B7B-5652-4F48-B34A-36439E77C2B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26319" cy="49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Predictions for 0</a:t>
            </a:r>
            <a:r>
              <a:rPr lang="en-US" sz="3600" dirty="0" smtClean="0">
                <a:latin typeface="Symbol" pitchFamily="18" charset="2"/>
                <a:cs typeface="Times New Roman" pitchFamily="18" charset="0"/>
              </a:rPr>
              <a:t>nbb</a:t>
            </a:r>
            <a:r>
              <a:rPr lang="en-US" sz="3600" dirty="0" smtClean="0"/>
              <a:t> matrix element</a:t>
            </a:r>
            <a:endParaRPr lang="he-IL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A35F-77C3-497C-97AD-FF09E0BFE43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118195"/>
            <a:ext cx="80200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>
                <a:latin typeface="Symbol" pitchFamily="18" charset="2"/>
              </a:rPr>
              <a:t>c</a:t>
            </a:r>
            <a:r>
              <a:rPr lang="en-US" dirty="0" err="1" smtClean="0"/>
              <a:t>PT</a:t>
            </a:r>
            <a:r>
              <a:rPr lang="en-US" dirty="0" smtClean="0"/>
              <a:t> to calculate weak reactions with nuclei can be useful to:</a:t>
            </a:r>
          </a:p>
          <a:p>
            <a:pPr lvl="1"/>
            <a:r>
              <a:rPr lang="en-US" dirty="0" smtClean="0"/>
              <a:t>Constrain the Nuclear interaction.</a:t>
            </a:r>
          </a:p>
          <a:p>
            <a:pPr lvl="1"/>
            <a:r>
              <a:rPr lang="en-US" dirty="0" smtClean="0"/>
              <a:t>Give information regarding the structure of the nucleus.</a:t>
            </a:r>
          </a:p>
          <a:p>
            <a:pPr lvl="1"/>
            <a:r>
              <a:rPr lang="en-US" dirty="0" smtClean="0"/>
              <a:t>Extract microscopic information about the fundamental theory and its symmetries.</a:t>
            </a:r>
          </a:p>
          <a:p>
            <a:pPr lvl="1"/>
            <a:r>
              <a:rPr lang="en-US" dirty="0" smtClean="0"/>
              <a:t>Hint to the in-medium evolution of nucleonic properties.</a:t>
            </a:r>
          </a:p>
          <a:p>
            <a:pPr lvl="1"/>
            <a:r>
              <a:rPr lang="en-US" dirty="0" smtClean="0"/>
              <a:t>Help infer how currents evolve with nuclear density.</a:t>
            </a:r>
          </a:p>
          <a:p>
            <a:pPr lvl="1"/>
            <a:r>
              <a:rPr lang="en-US" dirty="0" smtClean="0"/>
              <a:t>Probe the limits of the standard model.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3B7B-5652-4F48-B34A-36439E77C2B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Bad Honnef - February 16,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3B7B-5652-4F48-B34A-36439E77C2B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he-IL" dirty="0"/>
          </a:p>
        </p:txBody>
      </p:sp>
      <p:grpSp>
        <p:nvGrpSpPr>
          <p:cNvPr id="3" name="Group 14"/>
          <p:cNvGrpSpPr/>
          <p:nvPr/>
        </p:nvGrpSpPr>
        <p:grpSpPr>
          <a:xfrm>
            <a:off x="1847873" y="2852936"/>
            <a:ext cx="3214878" cy="602088"/>
            <a:chOff x="611560" y="1052736"/>
            <a:chExt cx="3214878" cy="602088"/>
          </a:xfrm>
        </p:grpSpPr>
        <p:pic>
          <p:nvPicPr>
            <p:cNvPr id="2201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196752"/>
              <a:ext cx="14763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2123728" y="1052736"/>
              <a:ext cx="1702710" cy="6020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>
                <a:lnSpc>
                  <a:spcPts val="4500"/>
                </a:lnSpc>
                <a:buNone/>
              </a:pPr>
              <a:r>
                <a:rPr lang="en-US" sz="2000" dirty="0" err="1" smtClean="0"/>
                <a:t>Petr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Navratil</a:t>
              </a:r>
              <a:endParaRPr lang="en-US" sz="2000" dirty="0" smtClean="0"/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1847873" y="3573016"/>
            <a:ext cx="2533524" cy="509589"/>
            <a:chOff x="611560" y="1772816"/>
            <a:chExt cx="2533524" cy="509589"/>
          </a:xfrm>
        </p:grpSpPr>
        <p:pic>
          <p:nvPicPr>
            <p:cNvPr id="220166" name="Picture 6" descr="https://publicaffairs.llnl.gov/Images/site/pao_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1772816"/>
              <a:ext cx="467622" cy="509589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1078493" y="1844824"/>
              <a:ext cx="20665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en-US" sz="2000" dirty="0" smtClean="0"/>
                <a:t>Sofia Quaglioni</a:t>
              </a:r>
              <a:endParaRPr lang="he-IL" sz="2000" dirty="0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1703857" y="2276872"/>
            <a:ext cx="5244407" cy="609782"/>
            <a:chOff x="467544" y="2420888"/>
            <a:chExt cx="5244407" cy="609782"/>
          </a:xfrm>
        </p:grpSpPr>
        <p:pic>
          <p:nvPicPr>
            <p:cNvPr id="220168" name="Picture 8" descr="Logo der TU Darmstad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2420888"/>
              <a:ext cx="1506537" cy="602615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1907704" y="2420888"/>
              <a:ext cx="3804247" cy="6097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>
                <a:lnSpc>
                  <a:spcPts val="4500"/>
                </a:lnSpc>
                <a:buNone/>
              </a:pPr>
              <a:r>
                <a:rPr lang="en-US" sz="2000" dirty="0" smtClean="0"/>
                <a:t>Achim Schwenk, J. </a:t>
              </a:r>
              <a:r>
                <a:rPr lang="en-US" sz="2000" dirty="0" err="1" smtClean="0"/>
                <a:t>Men</a:t>
              </a:r>
              <a:r>
                <a:rPr lang="en-US" sz="2200" dirty="0" err="1" smtClean="0">
                  <a:latin typeface="Calibri"/>
                  <a:cs typeface="Calibri"/>
                </a:rPr>
                <a:t>é</a:t>
              </a:r>
              <a:r>
                <a:rPr lang="en-US" sz="2000" dirty="0" err="1" smtClean="0"/>
                <a:t>ndez</a:t>
              </a:r>
              <a:endParaRPr lang="en-US" sz="2000" dirty="0" smtClean="0"/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1775865" y="4195064"/>
            <a:ext cx="4613968" cy="602088"/>
            <a:chOff x="539552" y="3068960"/>
            <a:chExt cx="4613968" cy="602088"/>
          </a:xfrm>
        </p:grpSpPr>
        <p:pic>
          <p:nvPicPr>
            <p:cNvPr id="220170" name="Picture 10" descr="האוניברסיטה העברית בירושלים - The Hebrew University of Jerusalem"/>
            <p:cNvPicPr>
              <a:picLocks noChangeAspect="1" noChangeArrowheads="1"/>
            </p:cNvPicPr>
            <p:nvPr/>
          </p:nvPicPr>
          <p:blipFill>
            <a:blip r:embed="rId6" cstate="print"/>
            <a:srcRect l="88496" r="-9554"/>
            <a:stretch>
              <a:fillRect/>
            </a:stretch>
          </p:blipFill>
          <p:spPr bwMode="auto">
            <a:xfrm>
              <a:off x="539552" y="3068960"/>
              <a:ext cx="944738" cy="552451"/>
            </a:xfrm>
            <a:prstGeom prst="rect">
              <a:avLst/>
            </a:prstGeom>
            <a:noFill/>
          </p:spPr>
        </p:pic>
        <p:sp>
          <p:nvSpPr>
            <p:cNvPr id="20" name="Rectangle 19"/>
            <p:cNvSpPr/>
            <p:nvPr/>
          </p:nvSpPr>
          <p:spPr>
            <a:xfrm>
              <a:off x="1331640" y="3068960"/>
              <a:ext cx="3821880" cy="6020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>
                <a:lnSpc>
                  <a:spcPts val="4500"/>
                </a:lnSpc>
                <a:buNone/>
              </a:pPr>
              <a:r>
                <a:rPr lang="en-US" sz="2000" dirty="0" err="1" smtClean="0"/>
                <a:t>Nir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Barnea</a:t>
              </a:r>
              <a:r>
                <a:rPr lang="en-US" sz="2000" dirty="0" smtClean="0"/>
                <a:t>,  Sergey </a:t>
              </a:r>
              <a:r>
                <a:rPr lang="en-US" sz="2000" dirty="0" err="1" smtClean="0"/>
                <a:t>Vaintraub</a:t>
              </a:r>
              <a:endParaRPr lang="en-US" sz="2000" dirty="0" smtClean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15616" y="5445224"/>
            <a:ext cx="27439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i="1" dirty="0" smtClean="0"/>
              <a:t>Finance</a:t>
            </a:r>
            <a:r>
              <a:rPr lang="en-US" i="1" dirty="0" smtClean="0"/>
              <a:t>: BMBF ARCHES award. </a:t>
            </a:r>
            <a:endParaRPr lang="he-IL" i="1" dirty="0"/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290961"/>
            <a:ext cx="676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Nuclear weak processes play a major role in:</a:t>
            </a:r>
          </a:p>
          <a:p>
            <a:pPr lvl="1"/>
            <a:r>
              <a:rPr lang="en-US" dirty="0" smtClean="0"/>
              <a:t>Astrophysical phenomena.</a:t>
            </a:r>
          </a:p>
          <a:p>
            <a:pPr lvl="2"/>
            <a:r>
              <a:rPr lang="en-US" dirty="0" smtClean="0"/>
              <a:t>Stellar evolution and solar fusion.</a:t>
            </a:r>
          </a:p>
          <a:p>
            <a:pPr lvl="2"/>
            <a:r>
              <a:rPr lang="en-US" dirty="0" smtClean="0"/>
              <a:t>Supernovae.</a:t>
            </a:r>
          </a:p>
          <a:p>
            <a:pPr lvl="2"/>
            <a:r>
              <a:rPr lang="en-US" dirty="0" err="1" smtClean="0"/>
              <a:t>Nucleosynthesis</a:t>
            </a:r>
            <a:r>
              <a:rPr lang="en-US" dirty="0" smtClean="0"/>
              <a:t> of  the elements.</a:t>
            </a:r>
          </a:p>
          <a:p>
            <a:pPr lvl="1"/>
            <a:r>
              <a:rPr lang="en-US" dirty="0" smtClean="0"/>
              <a:t>Nuclear structure: Giant Gamow-Teller resonance, Fermi and GT Strength Functions.</a:t>
            </a:r>
          </a:p>
          <a:p>
            <a:pPr lvl="1"/>
            <a:r>
              <a:rPr lang="en-US" dirty="0" err="1" smtClean="0"/>
              <a:t>Superallowed</a:t>
            </a:r>
            <a:r>
              <a:rPr lang="en-US" dirty="0" smtClean="0"/>
              <a:t> Fermi transitions: </a:t>
            </a:r>
            <a:r>
              <a:rPr lang="en-US" dirty="0" err="1" smtClean="0"/>
              <a:t>isospin</a:t>
            </a:r>
            <a:r>
              <a:rPr lang="en-US" dirty="0" smtClean="0"/>
              <a:t> symmetry breaking, CKM matrix </a:t>
            </a:r>
            <a:r>
              <a:rPr lang="en-US" dirty="0" err="1" smtClean="0"/>
              <a:t>unitarity</a:t>
            </a:r>
            <a:r>
              <a:rPr lang="en-US" dirty="0" smtClean="0"/>
              <a:t>.</a:t>
            </a:r>
          </a:p>
          <a:p>
            <a:pPr lvl="1"/>
            <a:r>
              <a:rPr lang="en-US" baseline="30000" dirty="0" smtClean="0"/>
              <a:t>3</a:t>
            </a:r>
            <a:r>
              <a:rPr lang="en-US" dirty="0" smtClean="0"/>
              <a:t>H single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-decay: measurement of the neutrino mass</a:t>
            </a:r>
          </a:p>
          <a:p>
            <a:pPr lvl="1"/>
            <a:r>
              <a:rPr lang="en-US" dirty="0" smtClean="0"/>
              <a:t>0</a:t>
            </a:r>
            <a:r>
              <a:rPr lang="en-US" dirty="0" smtClean="0">
                <a:latin typeface="Symbol" pitchFamily="18" charset="2"/>
              </a:rPr>
              <a:t>nbb</a:t>
            </a:r>
            <a:r>
              <a:rPr lang="en-US" dirty="0" smtClean="0"/>
              <a:t> decay: Lepton Number Conservation, </a:t>
            </a:r>
            <a:r>
              <a:rPr lang="en-US" dirty="0" err="1" smtClean="0"/>
              <a:t>Majorana</a:t>
            </a:r>
            <a:r>
              <a:rPr lang="en-US" dirty="0" smtClean="0"/>
              <a:t> nature of neutrinos</a:t>
            </a:r>
          </a:p>
          <a:p>
            <a:r>
              <a:rPr lang="en-US" dirty="0" smtClean="0"/>
              <a:t>Accurate, parameter free predictions are needed to describe the dynamics of </a:t>
            </a:r>
            <a:r>
              <a:rPr lang="en-US" dirty="0" err="1" smtClean="0"/>
              <a:t>astro</a:t>
            </a:r>
            <a:r>
              <a:rPr lang="en-US" dirty="0" smtClean="0"/>
              <a:t> phenomena or to decide whether an experiment is worth building.</a:t>
            </a:r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3B7B-5652-4F48-B34A-36439E77C2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>
          <a:xfrm>
            <a:off x="106462" y="0"/>
            <a:ext cx="8931076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Weak currents in the nucleus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106462" y="1143000"/>
            <a:ext cx="8961338" cy="4876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The standard model dictates only the structure of the </a:t>
            </a:r>
            <a:r>
              <a:rPr lang="en-US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currets</a:t>
            </a:r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:</a:t>
            </a:r>
          </a:p>
          <a:p>
            <a:pPr lvl="1" eaLnBrk="1" hangingPunct="1"/>
            <a:r>
              <a:rPr lang="en-US" dirty="0" smtClean="0">
                <a:latin typeface="Arial" pitchFamily="-65" charset="0"/>
              </a:rPr>
              <a:t>Charged current</a:t>
            </a:r>
          </a:p>
          <a:p>
            <a:pPr lvl="1" eaLnBrk="1" hangingPunct="1"/>
            <a:endParaRPr lang="en-US" dirty="0" smtClean="0">
              <a:latin typeface="Arial" pitchFamily="-65" charset="0"/>
            </a:endParaRPr>
          </a:p>
          <a:p>
            <a:pPr lvl="1" eaLnBrk="1" hangingPunct="1"/>
            <a:r>
              <a:rPr lang="en-US" dirty="0" smtClean="0">
                <a:latin typeface="Arial" pitchFamily="-65" charset="0"/>
              </a:rPr>
              <a:t>Neutral current:</a:t>
            </a:r>
          </a:p>
          <a:p>
            <a:pPr eaLnBrk="1" hangingPunct="1"/>
            <a:endParaRPr lang="en-US" dirty="0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The current of polar (axial) vector symmetry is the </a:t>
            </a:r>
            <a:r>
              <a:rPr lang="en-US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Noether</a:t>
            </a:r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current of the QCD Lagrangian, with respect to SU(2)</a:t>
            </a:r>
            <a:r>
              <a:rPr lang="en-US" baseline="-250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V</a:t>
            </a:r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[SU(2)</a:t>
            </a:r>
            <a:r>
              <a:rPr lang="en-US" baseline="-250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</a:t>
            </a:r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] symmetry.</a:t>
            </a:r>
          </a:p>
          <a:p>
            <a:pPr eaLnBrk="1" hangingPunct="1"/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Currents are not conserved, in general.</a:t>
            </a:r>
          </a:p>
          <a:p>
            <a:pPr eaLnBrk="1" hangingPunct="1"/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In </a:t>
            </a:r>
            <a:r>
              <a:rPr lang="en-US" dirty="0" err="1" smtClean="0">
                <a:latin typeface="Symbol" pitchFamily="18" charset="2"/>
                <a:ea typeface="ＭＳ Ｐゴシック" pitchFamily="-65" charset="-128"/>
                <a:cs typeface="ＭＳ Ｐゴシック" pitchFamily="-65" charset="-128"/>
              </a:rPr>
              <a:t>c</a:t>
            </a:r>
            <a:r>
              <a:rPr lang="en-US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PT</a:t>
            </a:r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, the currents are derived from the chiral </a:t>
            </a:r>
            <a:r>
              <a:rPr lang="en-US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Lagrangian</a:t>
            </a:r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pPr eaLnBrk="1" hangingPunct="1"/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To our order, vector current is conserved in </a:t>
            </a:r>
            <a:r>
              <a:rPr lang="en-US" dirty="0" err="1" smtClean="0">
                <a:latin typeface="Symbol" pitchFamily="18" charset="2"/>
                <a:ea typeface="ＭＳ Ｐゴシック" pitchFamily="-65" charset="-128"/>
                <a:cs typeface="ＭＳ Ｐゴシック" pitchFamily="-65" charset="-128"/>
              </a:rPr>
              <a:t>c</a:t>
            </a:r>
            <a:r>
              <a:rPr lang="en-US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PT</a:t>
            </a:r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(CVC).</a:t>
            </a:r>
          </a:p>
        </p:txBody>
      </p:sp>
      <p:sp>
        <p:nvSpPr>
          <p:cNvPr id="266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F10F3D-D0CB-3147-BDDC-B5457EECACAC}" type="slidenum">
              <a:rPr lang="he-IL" smtClean="0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5</a:t>
            </a:fld>
            <a:endParaRPr lang="he-I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pic>
        <p:nvPicPr>
          <p:cNvPr id="2560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300" y="1828800"/>
            <a:ext cx="2349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2667000"/>
            <a:ext cx="5600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 Diagonal Corner Rectangle 8"/>
          <p:cNvSpPr/>
          <p:nvPr/>
        </p:nvSpPr>
        <p:spPr>
          <a:xfrm>
            <a:off x="4953000" y="1905000"/>
            <a:ext cx="381000" cy="457200"/>
          </a:xfrm>
          <a:prstGeom prst="round2Diag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096000" y="2743200"/>
            <a:ext cx="381000" cy="457200"/>
          </a:xfrm>
          <a:prstGeom prst="round2Diag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8648700" y="2743200"/>
            <a:ext cx="381000" cy="457200"/>
          </a:xfrm>
          <a:prstGeom prst="round2Diag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2483768" y="3212976"/>
            <a:ext cx="990600" cy="457200"/>
          </a:xfrm>
          <a:prstGeom prst="round2Diag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13196" y="3962400"/>
            <a:ext cx="1110804" cy="457200"/>
          </a:xfrm>
          <a:prstGeom prst="round2Diag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5562600" y="1905000"/>
            <a:ext cx="381000" cy="457200"/>
          </a:xfrm>
          <a:prstGeom prst="round2Diag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6934200" y="2743200"/>
            <a:ext cx="381000" cy="457200"/>
          </a:xfrm>
          <a:prstGeom prst="round2Diag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3467100" y="3200400"/>
            <a:ext cx="762000" cy="457200"/>
          </a:xfrm>
          <a:prstGeom prst="round2Diag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654398" y="3962400"/>
            <a:ext cx="1012602" cy="457200"/>
          </a:xfrm>
          <a:prstGeom prst="round2Diag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Chiral Effective Field Theory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6050" y="762000"/>
            <a:ext cx="8845550" cy="5211762"/>
          </a:xfrm>
        </p:spPr>
        <p:txBody>
          <a:bodyPr/>
          <a:lstStyle/>
          <a:p>
            <a:pPr lvl="0">
              <a:lnSpc>
                <a:spcPct val="80000"/>
              </a:lnSpc>
              <a:buClr>
                <a:srgbClr val="6FB7D7"/>
              </a:buClr>
              <a:buFont typeface="Wingdings 2" pitchFamily="18" charset="2"/>
              <a:buChar char=""/>
              <a:defRPr/>
            </a:pPr>
            <a:r>
              <a:rPr lang="en-US" sz="2600" dirty="0" smtClean="0"/>
              <a:t>Symmetries are important </a:t>
            </a:r>
            <a:r>
              <a:rPr lang="en-US" sz="2600" b="1" i="1" dirty="0" smtClean="0">
                <a:solidFill>
                  <a:srgbClr val="FF0000"/>
                </a:solidFill>
              </a:rPr>
              <a:t>NOT</a:t>
            </a:r>
            <a:r>
              <a:rPr lang="en-US" sz="2600" i="1" dirty="0" smtClean="0"/>
              <a:t> </a:t>
            </a:r>
            <a:r>
              <a:rPr lang="en-US" sz="2600" dirty="0" smtClean="0"/>
              <a:t>degrees of freedom.</a:t>
            </a:r>
          </a:p>
          <a:p>
            <a:pPr lvl="0">
              <a:lnSpc>
                <a:spcPct val="80000"/>
              </a:lnSpc>
              <a:buClr>
                <a:srgbClr val="6FB7D7"/>
              </a:buClr>
              <a:buFont typeface="Wingdings 2" pitchFamily="18" charset="2"/>
              <a:buChar char=""/>
              <a:defRPr/>
            </a:pPr>
            <a:r>
              <a:rPr lang="en-US" sz="2600" dirty="0" smtClean="0"/>
              <a:t>In QCD – an approximate chiral symmetry:</a:t>
            </a:r>
          </a:p>
          <a:p>
            <a:pPr lvl="1">
              <a:lnSpc>
                <a:spcPct val="80000"/>
              </a:lnSpc>
              <a:buClr>
                <a:srgbClr val="6FB7D7"/>
              </a:buClr>
              <a:buFont typeface="Wingdings 2" pitchFamily="18" charset="2"/>
              <a:buChar char=""/>
              <a:defRPr/>
            </a:pPr>
            <a:r>
              <a:rPr lang="en-US" sz="2600" dirty="0" smtClean="0"/>
              <a:t>The </a:t>
            </a:r>
            <a:r>
              <a:rPr lang="en-US" sz="2600" i="1" dirty="0" smtClean="0"/>
              <a:t>u</a:t>
            </a:r>
            <a:r>
              <a:rPr lang="en-US" sz="2600" dirty="0" smtClean="0"/>
              <a:t> and </a:t>
            </a:r>
            <a:r>
              <a:rPr lang="en-US" sz="2600" i="1" dirty="0" smtClean="0"/>
              <a:t>d</a:t>
            </a:r>
            <a:r>
              <a:rPr lang="en-US" sz="2600" dirty="0" smtClean="0"/>
              <a:t> quarks are (almost) </a:t>
            </a:r>
            <a:r>
              <a:rPr lang="en-US" sz="2600" dirty="0" err="1" smtClean="0"/>
              <a:t>massless</a:t>
            </a:r>
            <a:r>
              <a:rPr lang="en-US" sz="2600" dirty="0" smtClean="0"/>
              <a:t> (~5-10 </a:t>
            </a:r>
            <a:r>
              <a:rPr lang="en-US" sz="2600" dirty="0" err="1" smtClean="0"/>
              <a:t>MeV</a:t>
            </a:r>
            <a:r>
              <a:rPr lang="en-US" sz="2600" dirty="0" smtClean="0"/>
              <a:t>).</a:t>
            </a:r>
          </a:p>
          <a:p>
            <a:pPr lvl="1">
              <a:lnSpc>
                <a:spcPct val="80000"/>
              </a:lnSpc>
              <a:buClr>
                <a:srgbClr val="215D77"/>
              </a:buClr>
              <a:buNone/>
              <a:defRPr/>
            </a:pPr>
            <a:endParaRPr lang="en-US" sz="2600" dirty="0" smtClean="0"/>
          </a:p>
          <a:p>
            <a:pPr lvl="1">
              <a:lnSpc>
                <a:spcPct val="80000"/>
              </a:lnSpc>
              <a:buClr>
                <a:srgbClr val="215D77"/>
              </a:buClr>
              <a:buFont typeface="Wingdings 2" pitchFamily="18" charset="2"/>
              <a:buChar char=""/>
              <a:defRPr/>
            </a:pPr>
            <a:r>
              <a:rPr lang="en-US" sz="2600" dirty="0" smtClean="0"/>
              <a:t>The </a:t>
            </a:r>
            <a:r>
              <a:rPr lang="en-US" sz="2600" i="1" dirty="0" smtClean="0"/>
              <a:t>SU(2)</a:t>
            </a:r>
            <a:r>
              <a:rPr lang="en-US" sz="2600" i="1" baseline="-25000" dirty="0" smtClean="0"/>
              <a:t>V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symmetry is the </a:t>
            </a:r>
            <a:r>
              <a:rPr lang="en-US" sz="2600" dirty="0" err="1" smtClean="0"/>
              <a:t>isospin</a:t>
            </a:r>
            <a:r>
              <a:rPr lang="en-US" sz="2600" dirty="0" smtClean="0"/>
              <a:t> symmetry.</a:t>
            </a:r>
          </a:p>
          <a:p>
            <a:pPr lvl="1">
              <a:lnSpc>
                <a:spcPct val="80000"/>
              </a:lnSpc>
              <a:buClr>
                <a:srgbClr val="215D77"/>
              </a:buClr>
              <a:buFont typeface="Wingdings 2" pitchFamily="18" charset="2"/>
              <a:buChar char=""/>
              <a:defRPr/>
            </a:pPr>
            <a:r>
              <a:rPr lang="en-US" sz="2600" dirty="0" smtClean="0"/>
              <a:t>The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pions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/>
              <a:t>are the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Nambu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-Goldstone bosons </a:t>
            </a:r>
            <a:r>
              <a:rPr lang="en-US" sz="2600" dirty="0" smtClean="0"/>
              <a:t>of the spontaneous chiral symmetry breaking.</a:t>
            </a:r>
          </a:p>
          <a:p>
            <a:pPr lvl="1">
              <a:lnSpc>
                <a:spcPct val="80000"/>
              </a:lnSpc>
              <a:buClr>
                <a:srgbClr val="215D77"/>
              </a:buClr>
              <a:buFont typeface="Wingdings 2" pitchFamily="18" charset="2"/>
              <a:buChar char=""/>
              <a:defRPr/>
            </a:pPr>
            <a:r>
              <a:rPr lang="en-US" sz="2600" dirty="0" smtClean="0"/>
              <a:t>The order-parameter is the </a:t>
            </a:r>
            <a:r>
              <a:rPr lang="en-US" sz="2600" dirty="0" err="1" smtClean="0"/>
              <a:t>pion</a:t>
            </a:r>
            <a:r>
              <a:rPr lang="en-US" sz="2600" dirty="0" smtClean="0"/>
              <a:t>-decay constant: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26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QCD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en-US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6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p</a:t>
            </a:r>
            <a:endParaRPr lang="en-US" sz="2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lvl="1" indent="-273050">
              <a:lnSpc>
                <a:spcPct val="80000"/>
              </a:lnSpc>
              <a:spcBef>
                <a:spcPts val="575"/>
              </a:spcBef>
              <a:buClr>
                <a:srgbClr val="215D77"/>
              </a:buClr>
              <a:buFont typeface="Wingdings 2" pitchFamily="18" charset="2"/>
              <a:buChar char=""/>
              <a:defRPr/>
            </a:pPr>
            <a:r>
              <a:rPr lang="en-US" sz="2600" dirty="0" smtClean="0"/>
              <a:t>Identify </a:t>
            </a:r>
            <a:r>
              <a:rPr lang="en-US" sz="2600" b="1" dirty="0" smtClean="0"/>
              <a:t>Q</a:t>
            </a:r>
            <a:r>
              <a:rPr lang="en-US" sz="2600" dirty="0" smtClean="0"/>
              <a:t> – the momentum scale of the process.</a:t>
            </a:r>
          </a:p>
          <a:p>
            <a:pPr>
              <a:lnSpc>
                <a:spcPct val="80000"/>
              </a:lnSpc>
              <a:buClr>
                <a:srgbClr val="6FB7D7"/>
              </a:buClr>
              <a:buFont typeface="Wingdings 2" pitchFamily="18" charset="2"/>
              <a:buChar char=""/>
              <a:defRPr/>
            </a:pPr>
            <a:r>
              <a:rPr lang="en-US" sz="2600" dirty="0" smtClean="0"/>
              <a:t>In view of Q-identify the effective degrees of freedom:</a:t>
            </a:r>
          </a:p>
          <a:p>
            <a:pPr lvl="1">
              <a:lnSpc>
                <a:spcPct val="80000"/>
              </a:lnSpc>
              <a:buClr>
                <a:srgbClr val="6FB7D7"/>
              </a:buClr>
              <a:buFont typeface="Wingdings 2" pitchFamily="18" charset="2"/>
              <a:buChar char=""/>
              <a:defRPr/>
            </a:pPr>
            <a:r>
              <a:rPr lang="en-US" sz="2400" dirty="0" smtClean="0"/>
              <a:t>Since </a:t>
            </a:r>
            <a:r>
              <a:rPr lang="en-US" sz="2400" dirty="0" err="1" smtClean="0"/>
              <a:t>Q~m</a:t>
            </a:r>
            <a:r>
              <a:rPr lang="en-US" sz="2400" baseline="-25000" dirty="0" err="1" smtClean="0">
                <a:latin typeface="Symbol" pitchFamily="18" charset="2"/>
              </a:rPr>
              <a:t>p</a:t>
            </a:r>
            <a:r>
              <a:rPr lang="en-US" sz="2400" dirty="0" smtClean="0"/>
              <a:t>&lt;&lt;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dirty="0" smtClean="0"/>
              <a:t> then the effective theory should consist of both </a:t>
            </a:r>
            <a:r>
              <a:rPr lang="en-US" sz="2400" dirty="0" err="1" smtClean="0"/>
              <a:t>pions</a:t>
            </a:r>
            <a:r>
              <a:rPr lang="en-US" sz="2400" dirty="0" smtClean="0"/>
              <a:t> and nucleons (</a:t>
            </a:r>
            <a:r>
              <a:rPr lang="en-US" sz="2400" dirty="0" err="1" smtClean="0"/>
              <a:t>pionfull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pitchFamily="18" charset="2"/>
              </a:rPr>
              <a:t>c</a:t>
            </a:r>
            <a:r>
              <a:rPr lang="en-US" sz="2400" dirty="0" err="1" smtClean="0"/>
              <a:t>PT</a:t>
            </a:r>
            <a:r>
              <a:rPr lang="en-US" sz="2400" dirty="0" smtClean="0"/>
              <a:t>).</a:t>
            </a:r>
          </a:p>
          <a:p>
            <a:pPr lvl="0">
              <a:lnSpc>
                <a:spcPct val="80000"/>
              </a:lnSpc>
              <a:buClr>
                <a:srgbClr val="6FB7D7"/>
              </a:buClr>
              <a:buFont typeface="Wingdings 2" pitchFamily="18" charset="2"/>
              <a:buChar char=""/>
              <a:defRPr/>
            </a:pPr>
            <a:r>
              <a:rPr lang="en-US" sz="2400" dirty="0" smtClean="0"/>
              <a:t>Write a </a:t>
            </a:r>
            <a:r>
              <a:rPr lang="en-US" sz="2400" dirty="0" err="1" smtClean="0"/>
              <a:t>Lagrangian</a:t>
            </a:r>
            <a:r>
              <a:rPr lang="en-US" sz="2400" dirty="0" smtClean="0"/>
              <a:t> composed of ALL possible operators invariant under symmetries of the underlying theory.</a:t>
            </a:r>
          </a:p>
          <a:p>
            <a:pPr>
              <a:lnSpc>
                <a:spcPct val="80000"/>
              </a:lnSpc>
              <a:buClr>
                <a:srgbClr val="6FB7D7"/>
              </a:buClr>
              <a:buFont typeface="Wingdings 2" pitchFamily="18" charset="2"/>
              <a:buChar char=""/>
              <a:defRPr/>
            </a:pPr>
            <a:endParaRPr lang="en-US" sz="2600" dirty="0" smtClean="0"/>
          </a:p>
          <a:p>
            <a:pPr>
              <a:lnSpc>
                <a:spcPct val="80000"/>
              </a:lnSpc>
              <a:buClr>
                <a:srgbClr val="215D77"/>
              </a:buClr>
              <a:buFont typeface="Wingdings 2" pitchFamily="18" charset="2"/>
              <a:buChar char=""/>
              <a:defRPr/>
            </a:pPr>
            <a:endParaRPr lang="en-US" sz="2200" dirty="0" smtClean="0"/>
          </a:p>
          <a:p>
            <a:pPr>
              <a:buNone/>
            </a:pPr>
            <a:endParaRPr lang="he-IL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730500" y="1801813"/>
          <a:ext cx="3908425" cy="523875"/>
        </p:xfrm>
        <a:graphic>
          <a:graphicData uri="http://schemas.openxmlformats.org/presentationml/2006/ole">
            <p:oleObj spid="_x0000_s76802" name="Equation" r:id="rId3" imgW="1892160" imgH="253800" progId="Equation.DSMT4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148064" y="1844824"/>
            <a:ext cx="1512168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3B7B-5652-4F48-B34A-36439E77C2B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9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Chiral Effective Field Theory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buClr>
                <a:srgbClr val="6FB7D7"/>
              </a:buClr>
              <a:buFont typeface="Wingdings 2" pitchFamily="18" charset="2"/>
              <a:buChar char=""/>
              <a:defRPr/>
            </a:pPr>
            <a:r>
              <a:rPr lang="en-US" dirty="0" smtClean="0"/>
              <a:t>Find a </a:t>
            </a:r>
            <a:r>
              <a:rPr lang="en-US" b="1" i="1" dirty="0" smtClean="0">
                <a:solidFill>
                  <a:srgbClr val="FF0000"/>
                </a:solidFill>
              </a:rPr>
              <a:t>systematic</a:t>
            </a:r>
            <a:r>
              <a:rPr lang="en-US" dirty="0" smtClean="0"/>
              <a:t> way to organize diagrams according to their contribution to the observable.</a:t>
            </a:r>
          </a:p>
          <a:p>
            <a:pPr lvl="1"/>
            <a:r>
              <a:rPr lang="en-US" dirty="0" smtClean="0"/>
              <a:t>Expand in the inverse of the nucleon’s mass (take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300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dirty="0" err="1" smtClean="0"/>
              <a:t>~M</a:t>
            </a:r>
            <a:r>
              <a:rPr lang="en-US" baseline="-25000" dirty="0" err="1" smtClean="0"/>
              <a:t>N</a:t>
            </a:r>
            <a:r>
              <a:rPr lang="en-US" dirty="0" smtClean="0"/>
              <a:t>) 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b="1" i="1" dirty="0" smtClean="0">
                <a:solidFill>
                  <a:srgbClr val="FF0000"/>
                </a:solidFill>
                <a:sym typeface="Wingdings" pitchFamily="2" charset="2"/>
              </a:rPr>
              <a:t>Heavy Baryon </a:t>
            </a:r>
            <a:r>
              <a:rPr lang="en-US" b="1" i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en-US" b="1" i="1" dirty="0" err="1" smtClean="0">
                <a:solidFill>
                  <a:srgbClr val="FF0000"/>
                </a:solidFill>
                <a:sym typeface="Wingdings" pitchFamily="2" charset="2"/>
              </a:rPr>
              <a:t>PT</a:t>
            </a:r>
            <a:r>
              <a:rPr lang="en-US" b="1" i="1" dirty="0" smtClean="0">
                <a:solidFill>
                  <a:srgbClr val="FF0000"/>
                </a:solidFill>
                <a:sym typeface="Wingdings" pitchFamily="2" charset="2"/>
              </a:rPr>
              <a:t>!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  <a:sym typeface="Wingdings" pitchFamily="2" charset="2"/>
              </a:rPr>
              <a:t>Weinberg’s Power Counting: </a:t>
            </a:r>
            <a:r>
              <a:rPr lang="en-US" dirty="0" smtClean="0"/>
              <a:t>Each Feynman diagram can be characterized by:</a:t>
            </a:r>
          </a:p>
          <a:p>
            <a:pPr lvl="1"/>
            <a:r>
              <a:rPr lang="en-US" dirty="0" smtClean="0"/>
              <a:t>Weinberg showed that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is bound from below.</a:t>
            </a:r>
          </a:p>
          <a:p>
            <a:pPr lvl="1"/>
            <a:endParaRPr lang="en-US" b="1" i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en-US" dirty="0" smtClean="0"/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3B7B-5652-4F48-B34A-36439E77C2B8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3060402" y="2895600"/>
          <a:ext cx="552450" cy="679450"/>
        </p:xfrm>
        <a:graphic>
          <a:graphicData uri="http://schemas.openxmlformats.org/presentationml/2006/ole">
            <p:oleObj spid="_x0000_s78850" name="Equation" r:id="rId3" imgW="380880" imgH="4698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983069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20 years of debate led by: Weinberg, Kaplan, Savage, Wise, van-Kolck, </a:t>
            </a:r>
            <a:r>
              <a:rPr lang="en-US" dirty="0" err="1">
                <a:solidFill>
                  <a:prstClr val="black"/>
                </a:solidFill>
              </a:rPr>
              <a:t>Nogga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Timmermans,Birse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Meissner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Epelbaum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Machleidt</a:t>
            </a:r>
            <a:r>
              <a:rPr lang="en-US" dirty="0" smtClean="0">
                <a:solidFill>
                  <a:prstClr val="black"/>
                </a:solidFill>
              </a:rPr>
              <a:t>…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610600" cy="609600"/>
          </a:xfrm>
        </p:spPr>
        <p:txBody>
          <a:bodyPr>
            <a:normAutofit/>
          </a:bodyPr>
          <a:lstStyle/>
          <a:p>
            <a:r>
              <a:rPr lang="en-US" sz="2900" b="1" i="1" smtClean="0">
                <a:latin typeface="Symbol" pitchFamily="18" charset="2"/>
              </a:rPr>
              <a:t>c</a:t>
            </a:r>
            <a:r>
              <a:rPr lang="en-US" sz="2900" b="1" i="1" smtClean="0"/>
              <a:t>PT approach for low-energy EW nuclear reactions:</a:t>
            </a:r>
            <a:endParaRPr lang="en-US" sz="2900" smtClean="0"/>
          </a:p>
        </p:txBody>
      </p:sp>
      <p:sp>
        <p:nvSpPr>
          <p:cNvPr id="21" name="Connector 20"/>
          <p:cNvSpPr/>
          <p:nvPr/>
        </p:nvSpPr>
        <p:spPr>
          <a:xfrm>
            <a:off x="7086600" y="3733800"/>
            <a:ext cx="1676399" cy="1752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FFFFFF"/>
                </a:solidFill>
                <a:ea typeface="MS PGothic" pitchFamily="34" charset="-128"/>
              </a:rPr>
              <a:t>Weak current</a:t>
            </a: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3" name="Alternate Process 22"/>
          <p:cNvSpPr/>
          <p:nvPr/>
        </p:nvSpPr>
        <p:spPr>
          <a:xfrm>
            <a:off x="3505200" y="457200"/>
            <a:ext cx="2133600" cy="762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prstClr val="white"/>
                </a:solidFill>
                <a:ea typeface="MS PGothic" pitchFamily="34" charset="-128"/>
                <a:cs typeface="Arial" pitchFamily="34" charset="0"/>
              </a:rPr>
              <a:t>QCD</a:t>
            </a:r>
          </a:p>
        </p:txBody>
      </p:sp>
      <p:grpSp>
        <p:nvGrpSpPr>
          <p:cNvPr id="3" name="Group 19"/>
          <p:cNvGrpSpPr/>
          <p:nvPr/>
        </p:nvGrpSpPr>
        <p:grpSpPr>
          <a:xfrm>
            <a:off x="3048002" y="1117604"/>
            <a:ext cx="3158065" cy="1436703"/>
            <a:chOff x="3048002" y="1117604"/>
            <a:chExt cx="3158065" cy="1436703"/>
          </a:xfrm>
        </p:grpSpPr>
        <p:grpSp>
          <p:nvGrpSpPr>
            <p:cNvPr id="4" name="Group 19"/>
            <p:cNvGrpSpPr/>
            <p:nvPr/>
          </p:nvGrpSpPr>
          <p:grpSpPr>
            <a:xfrm>
              <a:off x="3048002" y="1117604"/>
              <a:ext cx="3158065" cy="1436703"/>
              <a:chOff x="3048002" y="1117604"/>
              <a:chExt cx="3158065" cy="1436703"/>
            </a:xfrm>
          </p:grpSpPr>
          <p:sp>
            <p:nvSpPr>
              <p:cNvPr id="22" name="Alternate Process 21"/>
              <p:cNvSpPr/>
              <p:nvPr/>
            </p:nvSpPr>
            <p:spPr>
              <a:xfrm>
                <a:off x="3048002" y="1868507"/>
                <a:ext cx="2971800" cy="685800"/>
              </a:xfrm>
              <a:prstGeom prst="flowChartAlternateProcess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FFFFFF"/>
                    </a:solidFill>
                    <a:ea typeface="MS PGothic" pitchFamily="34" charset="-128"/>
                    <a:cs typeface="Arial" pitchFamily="34" charset="0"/>
                  </a:rPr>
                  <a:t>Chiral </a:t>
                </a:r>
                <a:r>
                  <a:rPr lang="en-US" sz="3200" dirty="0" err="1">
                    <a:solidFill>
                      <a:srgbClr val="FFFFFF"/>
                    </a:solidFill>
                    <a:ea typeface="MS PGothic" pitchFamily="34" charset="-128"/>
                    <a:cs typeface="Arial" pitchFamily="34" charset="0"/>
                  </a:rPr>
                  <a:t>Lagrangian</a:t>
                </a:r>
                <a:endParaRPr lang="en-US" sz="3200" dirty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4400" y="1117604"/>
                <a:ext cx="1481667" cy="9541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l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i="1" dirty="0">
                    <a:solidFill>
                      <a:srgbClr val="000000"/>
                    </a:solidFill>
                    <a:ea typeface="MS PGothic" pitchFamily="34" charset="-128"/>
                  </a:rPr>
                  <a:t>Low energy EFT</a:t>
                </a:r>
              </a:p>
            </p:txBody>
          </p:sp>
        </p:grpSp>
        <p:sp>
          <p:nvSpPr>
            <p:cNvPr id="26" name="Down Arrow 25"/>
            <p:cNvSpPr/>
            <p:nvPr/>
          </p:nvSpPr>
          <p:spPr>
            <a:xfrm>
              <a:off x="4343400" y="1219200"/>
              <a:ext cx="381000" cy="649307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28" name="Connector 27"/>
          <p:cNvSpPr/>
          <p:nvPr/>
        </p:nvSpPr>
        <p:spPr>
          <a:xfrm>
            <a:off x="380998" y="3707015"/>
            <a:ext cx="1676399" cy="1752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FFFFFF"/>
                </a:solidFill>
                <a:ea typeface="MS PGothic" pitchFamily="34" charset="-128"/>
              </a:rPr>
              <a:t>Wave functions</a:t>
            </a:r>
          </a:p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9" name="Bent Arrow 28"/>
          <p:cNvSpPr/>
          <p:nvPr/>
        </p:nvSpPr>
        <p:spPr>
          <a:xfrm rot="5400000" flipV="1">
            <a:off x="1180479" y="1839500"/>
            <a:ext cx="1635311" cy="2099734"/>
          </a:xfrm>
          <a:prstGeom prst="bentArrow">
            <a:avLst>
              <a:gd name="adj1" fmla="val 14286"/>
              <a:gd name="adj2" fmla="val 13149"/>
              <a:gd name="adj3" fmla="val 13939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0" y="2325707"/>
            <a:ext cx="13716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ea typeface="MS PGothic" pitchFamily="34" charset="-128"/>
              </a:rPr>
              <a:t>Nuclear potential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9CA8-B60B-4624-BE51-8A0F5608EA1E}" type="slidenum">
              <a:rPr lang="en-US"/>
              <a:pPr/>
              <a:t>8</a:t>
            </a:fld>
            <a:endParaRPr lang="en-US"/>
          </a:p>
        </p:txBody>
      </p:sp>
      <p:sp>
        <p:nvSpPr>
          <p:cNvPr id="15" name="Alternate Process 31"/>
          <p:cNvSpPr/>
          <p:nvPr/>
        </p:nvSpPr>
        <p:spPr>
          <a:xfrm>
            <a:off x="3048000" y="5496108"/>
            <a:ext cx="2971800" cy="98089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Nuclear Matrix Element</a:t>
            </a:r>
          </a:p>
        </p:txBody>
      </p:sp>
      <p:sp>
        <p:nvSpPr>
          <p:cNvPr id="16" name="Bent Arrow 15"/>
          <p:cNvSpPr/>
          <p:nvPr/>
        </p:nvSpPr>
        <p:spPr>
          <a:xfrm flipV="1">
            <a:off x="1151467" y="5525872"/>
            <a:ext cx="1896535" cy="686033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8" name="Bent Arrow 17"/>
          <p:cNvSpPr/>
          <p:nvPr/>
        </p:nvSpPr>
        <p:spPr>
          <a:xfrm flipH="1" flipV="1">
            <a:off x="6019802" y="5525873"/>
            <a:ext cx="1981198" cy="686264"/>
          </a:xfrm>
          <a:prstGeom prst="bentArrow">
            <a:avLst>
              <a:gd name="adj1" fmla="val 25000"/>
              <a:gd name="adj2" fmla="val 26550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grpSp>
        <p:nvGrpSpPr>
          <p:cNvPr id="5" name="Group 23"/>
          <p:cNvGrpSpPr/>
          <p:nvPr/>
        </p:nvGrpSpPr>
        <p:grpSpPr>
          <a:xfrm>
            <a:off x="6019800" y="2098489"/>
            <a:ext cx="2099737" cy="1635311"/>
            <a:chOff x="6019800" y="2098489"/>
            <a:chExt cx="2099737" cy="1635311"/>
          </a:xfrm>
        </p:grpSpPr>
        <p:sp>
          <p:nvSpPr>
            <p:cNvPr id="19" name="TextBox 18"/>
            <p:cNvSpPr txBox="1"/>
            <p:nvPr/>
          </p:nvSpPr>
          <p:spPr>
            <a:xfrm>
              <a:off x="6172200" y="2325707"/>
              <a:ext cx="1481667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 err="1">
                  <a:solidFill>
                    <a:srgbClr val="000000"/>
                  </a:solidFill>
                  <a:ea typeface="MS PGothic" pitchFamily="34" charset="-128"/>
                </a:rPr>
                <a:t>Nöther</a:t>
              </a:r>
              <a:r>
                <a:rPr lang="en-US" sz="2800" i="1" dirty="0">
                  <a:solidFill>
                    <a:srgbClr val="000000"/>
                  </a:solidFill>
                  <a:ea typeface="MS PGothic" pitchFamily="34" charset="-128"/>
                </a:rPr>
                <a:t> current</a:t>
              </a:r>
            </a:p>
          </p:txBody>
        </p:sp>
        <p:sp>
          <p:nvSpPr>
            <p:cNvPr id="32" name="Bent Arrow 31"/>
            <p:cNvSpPr/>
            <p:nvPr/>
          </p:nvSpPr>
          <p:spPr>
            <a:xfrm rot="5400000">
              <a:off x="6252013" y="1866276"/>
              <a:ext cx="1635311" cy="2099737"/>
            </a:xfrm>
            <a:prstGeom prst="bentArrow">
              <a:avLst>
                <a:gd name="adj1" fmla="val 14286"/>
                <a:gd name="adj2" fmla="val 13149"/>
                <a:gd name="adj3" fmla="val 13939"/>
                <a:gd name="adj4" fmla="val 4375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76200"/>
            <a:ext cx="7858125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Links between operators</a:t>
            </a:r>
            <a:br>
              <a:rPr lang="en-US" dirty="0" smtClean="0"/>
            </a:br>
            <a:r>
              <a:rPr lang="en-US" dirty="0" smtClean="0"/>
              <a:t>e.g., 3 body forces and reactions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he-I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Bad Honnef - February 16, 2011</a:t>
            </a:r>
            <a:endParaRPr lang="en-US">
              <a:solidFill>
                <a:srgbClr val="09213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D20F-F11E-452B-948E-EF42C2F7CEB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7" name="Group 23"/>
          <p:cNvGrpSpPr/>
          <p:nvPr/>
        </p:nvGrpSpPr>
        <p:grpSpPr>
          <a:xfrm>
            <a:off x="4351867" y="2921000"/>
            <a:ext cx="2353733" cy="2700867"/>
            <a:chOff x="4351867" y="3530600"/>
            <a:chExt cx="2353733" cy="2700867"/>
          </a:xfrm>
        </p:grpSpPr>
        <p:sp>
          <p:nvSpPr>
            <p:cNvPr id="17" name="Rectangle 16"/>
            <p:cNvSpPr/>
            <p:nvPr/>
          </p:nvSpPr>
          <p:spPr>
            <a:xfrm>
              <a:off x="4419600" y="3530600"/>
              <a:ext cx="584200" cy="584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51867" y="5257800"/>
              <a:ext cx="44873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9267" y="4351867"/>
              <a:ext cx="296333" cy="220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79533" y="6011334"/>
              <a:ext cx="296333" cy="220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rcRect b="60102"/>
          <a:stretch>
            <a:fillRect/>
          </a:stretch>
        </p:blipFill>
        <p:spPr>
          <a:xfrm>
            <a:off x="228600" y="2205947"/>
            <a:ext cx="8712200" cy="1908853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3" cstate="print"/>
          <a:srcRect l="46704" t="48014" r="21651" b="25730"/>
          <a:stretch>
            <a:fillRect/>
          </a:stretch>
        </p:blipFill>
        <p:spPr bwMode="auto">
          <a:xfrm>
            <a:off x="76200" y="762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0" y="6240139"/>
            <a:ext cx="9144000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</a:rPr>
              <a:t>van Kolck (1995); van Kolck, Ordonez (1995)… 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0"/>
            <a:ext cx="720080" cy="692696"/>
          </a:xfrm>
          <a:prstGeom prst="ellipse">
            <a:avLst/>
          </a:prstGeom>
          <a:blipFill dpi="0" rotWithShape="1">
            <a:blip r:embed="rId4">
              <a:alphaModFix amt="31000"/>
              <a:duotone>
                <a:schemeClr val="accent1">
                  <a:shade val="22000"/>
                  <a:satMod val="160000"/>
                </a:schemeClr>
                <a:schemeClr val="accent1">
                  <a:shade val="45000"/>
                  <a:satMod val="100000"/>
                </a:schemeClr>
              </a:duotone>
            </a:blip>
            <a:srcRect/>
            <a:tile tx="0" ty="0" sx="65000" sy="65000" flip="none" algn="ctr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quit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3484</TotalTime>
  <Words>2200</Words>
  <Application>Microsoft Office PowerPoint</Application>
  <PresentationFormat>On-screen Show (4:3)</PresentationFormat>
  <Paragraphs>316</Paragraphs>
  <Slides>35</Slides>
  <Notes>1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1_Equity</vt:lpstr>
      <vt:lpstr>Equation</vt:lpstr>
      <vt:lpstr>MathType 6.0 Equation</vt:lpstr>
      <vt:lpstr>The power of cEFT: Connecting Nuclear Structure and Weak Reactions</vt:lpstr>
      <vt:lpstr>Outline</vt:lpstr>
      <vt:lpstr>Introduction</vt:lpstr>
      <vt:lpstr>Introduction</vt:lpstr>
      <vt:lpstr>Weak currents in the nucleus</vt:lpstr>
      <vt:lpstr>Chiral Effective Field Theory</vt:lpstr>
      <vt:lpstr>Chiral Effective Field Theory</vt:lpstr>
      <vt:lpstr>cPT approach for low-energy EW nuclear reactions:</vt:lpstr>
      <vt:lpstr>Links between operators e.g., 3 body forces and reactions</vt:lpstr>
      <vt:lpstr>Links between operators e.g., 3 body forces and reactions</vt:lpstr>
      <vt:lpstr>cPT axial weak currents to O(Q3)</vt:lpstr>
      <vt:lpstr>b decays</vt:lpstr>
      <vt:lpstr>Nuclear b decays</vt:lpstr>
      <vt:lpstr>Triton b decay</vt:lpstr>
      <vt:lpstr>Step 1: use the trinuclei binding energies to find a cD-cE relation</vt:lpstr>
      <vt:lpstr>Step 2: calibrate cD according to the triton half life.</vt:lpstr>
      <vt:lpstr>A prediction of 4He properties</vt:lpstr>
      <vt:lpstr>A closer look into the weak axial correlations in 3H</vt:lpstr>
      <vt:lpstr>EFT* approach for low-energy weak reactions:</vt:lpstr>
      <vt:lpstr>Applications of the EFT* approach</vt:lpstr>
      <vt:lpstr>Gamow-Teller transitions</vt:lpstr>
      <vt:lpstr>Suppression up to A=18 (Ji/f=0)</vt:lpstr>
      <vt:lpstr>gA Quenching in nuclear matter:</vt:lpstr>
      <vt:lpstr>6He b- decay </vt:lpstr>
      <vt:lpstr>6He b decay </vt:lpstr>
      <vt:lpstr>6He b decay and a hint to heavier nuclei</vt:lpstr>
      <vt:lpstr>0nbb decays</vt:lpstr>
      <vt:lpstr>Reducing 2b-current to 1b-effective current</vt:lpstr>
      <vt:lpstr>Reducing 2b-current to 1b-effective current</vt:lpstr>
      <vt:lpstr>Fixing cD</vt:lpstr>
      <vt:lpstr>1b+2b current as a function of density</vt:lpstr>
      <vt:lpstr>Effect of 2b currents on GT</vt:lpstr>
      <vt:lpstr>Predictions for 0nbb matrix element</vt:lpstr>
      <vt:lpstr>Summary</vt:lpstr>
      <vt:lpstr>Collaborators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doron</dc:creator>
  <cp:lastModifiedBy>doron</cp:lastModifiedBy>
  <cp:revision>155</cp:revision>
  <dcterms:created xsi:type="dcterms:W3CDTF">2010-10-27T13:08:56Z</dcterms:created>
  <dcterms:modified xsi:type="dcterms:W3CDTF">2011-02-15T21:26:31Z</dcterms:modified>
</cp:coreProperties>
</file>